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21"/>
  </p:notesMasterIdLst>
  <p:handoutMasterIdLst>
    <p:handoutMasterId r:id="rId22"/>
  </p:handoutMasterIdLst>
  <p:sldIdLst>
    <p:sldId id="471" r:id="rId6"/>
    <p:sldId id="472" r:id="rId7"/>
    <p:sldId id="474" r:id="rId8"/>
    <p:sldId id="480" r:id="rId9"/>
    <p:sldId id="475" r:id="rId10"/>
    <p:sldId id="492" r:id="rId11"/>
    <p:sldId id="493" r:id="rId12"/>
    <p:sldId id="494" r:id="rId13"/>
    <p:sldId id="495" r:id="rId14"/>
    <p:sldId id="496" r:id="rId15"/>
    <p:sldId id="497" r:id="rId16"/>
    <p:sldId id="491" r:id="rId17"/>
    <p:sldId id="498" r:id="rId18"/>
    <p:sldId id="478" r:id="rId19"/>
    <p:sldId id="484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sten Lippe" initials="CL" lastIdx="18" clrIdx="0">
    <p:extLst>
      <p:ext uri="{19B8F6BF-5375-455C-9EA6-DF929625EA0E}">
        <p15:presenceInfo xmlns:p15="http://schemas.microsoft.com/office/powerpoint/2012/main" userId="Carsten Lippe" providerId="None"/>
      </p:ext>
    </p:extLst>
  </p:cmAuthor>
  <p:cmAuthor id="2" name="Rasper, Manfred" initials="MR" lastIdx="4" clrIdx="1">
    <p:extLst>
      <p:ext uri="{19B8F6BF-5375-455C-9EA6-DF929625EA0E}">
        <p15:presenceInfo xmlns:p15="http://schemas.microsoft.com/office/powerpoint/2012/main" userId="Rasper, Manfred" providerId="None"/>
      </p:ext>
    </p:extLst>
  </p:cmAuthor>
  <p:cmAuthor id="3" name="Dörr, Bettina" initials="DB" lastIdx="7" clrIdx="2">
    <p:extLst>
      <p:ext uri="{19B8F6BF-5375-455C-9EA6-DF929625EA0E}">
        <p15:presenceInfo xmlns:p15="http://schemas.microsoft.com/office/powerpoint/2012/main" userId="Dörr, Bet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B3B3B3"/>
    <a:srgbClr val="82ACD1"/>
    <a:srgbClr val="0559A3"/>
    <a:srgbClr val="FFDF00"/>
    <a:srgbClr val="3FA535"/>
    <a:srgbClr val="F2F2F2"/>
    <a:srgbClr val="000000"/>
    <a:srgbClr val="CC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4" autoAdjust="0"/>
    <p:restoredTop sz="96837" autoAdjust="0"/>
  </p:normalViewPr>
  <p:slideViewPr>
    <p:cSldViewPr>
      <p:cViewPr varScale="1">
        <p:scale>
          <a:sx n="131" d="100"/>
          <a:sy n="131" d="100"/>
        </p:scale>
        <p:origin x="8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50" y="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43" y="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43" y="942822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7ADCC11-8ED5-4B6C-82E4-13A5D2E4AF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4194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43" y="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2" y="4717588"/>
            <a:ext cx="5438792" cy="446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43" y="942822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58DE7A1-FF1C-490D-A93D-672F60FFB8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8062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1043608" y="6487452"/>
            <a:ext cx="5616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8604448" y="56612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343E1FF-EDC5-479A-B878-1B8BBE3AA232}" type="slidenum">
              <a:rPr lang="de-DE" sz="1000" b="0" smtClean="0"/>
              <a:t>‹Nr.›</a:t>
            </a:fld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281704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1043608" y="6487452"/>
            <a:ext cx="5616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604448" y="56612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343E1FF-EDC5-479A-B878-1B8BBE3AA232}" type="slidenum">
              <a:rPr lang="de-DE" sz="1000" b="0" smtClean="0"/>
              <a:t>‹Nr.›</a:t>
            </a:fld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309088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8616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1043608" y="6487452"/>
            <a:ext cx="5616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1796" y="4653136"/>
            <a:ext cx="7378516" cy="792088"/>
          </a:xfrm>
          <a:prstGeom prst="rect">
            <a:avLst/>
          </a:prstGeom>
          <a:solidFill>
            <a:schemeClr val="bg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5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946" cy="60555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19" y="6232867"/>
            <a:ext cx="1880569" cy="4319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0877"/>
            <a:ext cx="864096" cy="432049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1043608" y="6487452"/>
            <a:ext cx="5616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1796" y="4653136"/>
            <a:ext cx="7378516" cy="792088"/>
          </a:xfrm>
          <a:prstGeom prst="rect">
            <a:avLst/>
          </a:prstGeom>
          <a:solidFill>
            <a:schemeClr val="bg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19" y="6232867"/>
            <a:ext cx="1880569" cy="4319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0877"/>
            <a:ext cx="864096" cy="432049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043608" y="6487452"/>
            <a:ext cx="5616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796" y="4653136"/>
            <a:ext cx="7378516" cy="792088"/>
          </a:xfrm>
          <a:prstGeom prst="rect">
            <a:avLst/>
          </a:prstGeom>
          <a:solidFill>
            <a:schemeClr val="bg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86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19" y="6232867"/>
            <a:ext cx="1880569" cy="4319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0877"/>
            <a:ext cx="864096" cy="432049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043608" y="6487452"/>
            <a:ext cx="5616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3284984"/>
            <a:ext cx="5794340" cy="1510717"/>
          </a:xfrm>
          <a:prstGeom prst="rect">
            <a:avLst/>
          </a:prstGeom>
          <a:solidFill>
            <a:schemeClr val="bg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9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1043608" y="6487452"/>
            <a:ext cx="5616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8604448" y="56612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343E1FF-EDC5-479A-B878-1B8BBE3AA232}" type="slidenum">
              <a:rPr lang="de-DE" sz="1000" b="0" smtClean="0"/>
              <a:t>‹Nr.›</a:t>
            </a:fld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22774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19" y="6232867"/>
            <a:ext cx="1880569" cy="43197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0877"/>
            <a:ext cx="864096" cy="4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6" r:id="rId3"/>
    <p:sldLayoutId id="2147483674" r:id="rId4"/>
    <p:sldLayoutId id="2147483671" r:id="rId5"/>
    <p:sldLayoutId id="2147483675" r:id="rId6"/>
    <p:sldLayoutId id="214748367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qbw.erfassung@nlwkn.niedersachsen.d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rgbClr val="B3B3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0" y="4869160"/>
            <a:ext cx="7920560" cy="792088"/>
          </a:xfrm>
          <a:prstGeom prst="rect">
            <a:avLst/>
          </a:prstGeom>
          <a:solidFill>
            <a:schemeClr val="bg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2179" y="4777988"/>
            <a:ext cx="775838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Vorstellung der Online-Plattform QBDB (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QuerBauwerks-DatenBank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467544" y="0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67544" y="332656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67544" y="665312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22" y="50173"/>
            <a:ext cx="6570638" cy="46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3B8A6C1-BF97-4E00-8BFE-35B25F87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60547"/>
            <a:ext cx="8676456" cy="322603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3768" y="18864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Detailansicht der Bauwerksinformationen</a:t>
            </a:r>
          </a:p>
        </p:txBody>
      </p:sp>
      <p:sp>
        <p:nvSpPr>
          <p:cNvPr id="6" name="Legende mit Linie 1 5"/>
          <p:cNvSpPr/>
          <p:nvPr/>
        </p:nvSpPr>
        <p:spPr>
          <a:xfrm>
            <a:off x="7164288" y="4221088"/>
            <a:ext cx="1685923" cy="1080120"/>
          </a:xfrm>
          <a:prstGeom prst="borderCallout1">
            <a:avLst>
              <a:gd name="adj1" fmla="val -233398"/>
              <a:gd name="adj2" fmla="val -19002"/>
              <a:gd name="adj3" fmla="val 761"/>
              <a:gd name="adj4" fmla="val 50659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Ablage von Fotos und anderen Dokumenten möglich</a:t>
            </a:r>
          </a:p>
        </p:txBody>
      </p:sp>
      <p:sp>
        <p:nvSpPr>
          <p:cNvPr id="7" name="Ellipse 6"/>
          <p:cNvSpPr/>
          <p:nvPr/>
        </p:nvSpPr>
        <p:spPr>
          <a:xfrm>
            <a:off x="6332853" y="1384563"/>
            <a:ext cx="864096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BD5633-975B-454C-ACF5-902AB937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69851"/>
            <a:ext cx="5336695" cy="42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980728"/>
            <a:ext cx="777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Bisherige Umsetzungsschritte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45875"/>
              </p:ext>
            </p:extLst>
          </p:nvPr>
        </p:nvGraphicFramePr>
        <p:xfrm>
          <a:off x="683568" y="2016472"/>
          <a:ext cx="756084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903565482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264706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Dez.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Produktionsstart 1. Phase – interne NutzerInnen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Handbuch und weitere Hilfetexte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0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Funktionspostfach &amp; Nutzerverwaltung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84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Cloud-Ablageordner für Bereitstellung von Fotos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8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 Schulungsangebote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01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Behebung von Programmfehlern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29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März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Veröffentlichung der QBW-Daten über die Umweltkarten Niedersachsen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50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3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980728"/>
            <a:ext cx="777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Weitere Umsetzungsschritte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57628"/>
              </p:ext>
            </p:extLst>
          </p:nvPr>
        </p:nvGraphicFramePr>
        <p:xfrm>
          <a:off x="683568" y="1916832"/>
          <a:ext cx="7560840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903565482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264706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Laufend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Erstellung einer Fachanleitung (+ Definitionen)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FAQ-Liste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Aktualisierung des Gewässernetzes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Anf. Aug. 2024 (32. KW)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Produktionsstart 2. Phase – externe NutzerInnen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Ankündigung über Pressemitteilung und Anschreiben an UWB/UHV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Vorstellung in den Gebietskooperationen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 der Registrierung für externe NutzerInnen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Durchführung von Schulungen</a:t>
                      </a:r>
                      <a:b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(Einladung über Mailverteiler der registrierten Nutzenden)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fortlaufender technischer 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fachliche Prüfung von Datenmeldungen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53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74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980728"/>
            <a:ext cx="777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Koordinatorinnen / Koordinatoren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EA5EF80-939E-40DD-845C-81AE858FA3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9552" y="1988840"/>
          <a:ext cx="8064896" cy="3406077"/>
        </p:xfrm>
        <a:graphic>
          <a:graphicData uri="http://schemas.openxmlformats.org/drawingml/2006/table">
            <a:tbl>
              <a:tblPr firstRow="1" firstCol="1" bandRow="1"/>
              <a:tblGrid>
                <a:gridCol w="2015779">
                  <a:extLst>
                    <a:ext uri="{9D8B030D-6E8A-4147-A177-3AD203B41FA5}">
                      <a16:colId xmlns:a16="http://schemas.microsoft.com/office/drawing/2014/main" val="1987025294"/>
                    </a:ext>
                  </a:extLst>
                </a:gridCol>
                <a:gridCol w="2015779">
                  <a:extLst>
                    <a:ext uri="{9D8B030D-6E8A-4147-A177-3AD203B41FA5}">
                      <a16:colId xmlns:a16="http://schemas.microsoft.com/office/drawing/2014/main" val="1541581000"/>
                    </a:ext>
                  </a:extLst>
                </a:gridCol>
                <a:gridCol w="2016669">
                  <a:extLst>
                    <a:ext uri="{9D8B030D-6E8A-4147-A177-3AD203B41FA5}">
                      <a16:colId xmlns:a16="http://schemas.microsoft.com/office/drawing/2014/main" val="3914731965"/>
                    </a:ext>
                  </a:extLst>
                </a:gridCol>
                <a:gridCol w="2016669">
                  <a:extLst>
                    <a:ext uri="{9D8B030D-6E8A-4147-A177-3AD203B41FA5}">
                      <a16:colId xmlns:a16="http://schemas.microsoft.com/office/drawing/2014/main" val="1366624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Vorname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Betriebsstelle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GB/AB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5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Finch, Dr.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Oliver-David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Aurich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76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Brengelmann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Brake-Oldenburg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760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Schiefbahn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Sarah-Iris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Cloppenburg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724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Johannes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Franziska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Hannover-Hildesheim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498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Raubach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Katrin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Lüneburg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Rospunt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710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Damm-Boecker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Sigrid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Meppen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8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von Arnim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Carola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1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Schulz, Dr.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Holger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Süd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5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Meike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Sulingen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24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Eggers, Dr.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Thomas Ols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Verden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0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Oldfield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Felix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9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56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97920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Kontaktdaten</a:t>
            </a:r>
          </a:p>
          <a:p>
            <a:pPr>
              <a:spcAft>
                <a:spcPts val="600"/>
              </a:spcAft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Bei Fragen zur Webanwendung „Querbauwerks-Datenbank (QBDB)“: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0"/>
              </a:spcAft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qbw.erfassung@nlwkn.niedersachsen.de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6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9573" y="3501733"/>
            <a:ext cx="555455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die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06531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980728"/>
            <a:ext cx="77760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Zielsetzung der Online-Plattform</a:t>
            </a:r>
          </a:p>
          <a:p>
            <a:pPr>
              <a:spcAft>
                <a:spcPts val="600"/>
              </a:spcAft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Zugriffsmöglichkeit auf den landesweiten Datenbestand der Querbauwerke (Registrierung erforderlich!)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standardisierte Meldung von Querbauwerken und die Aktualisierung vorhandener Daten über ein Internetportal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Einbindung relevanter Akteure in die Fortschreibung und Aktualisierung des Datenbestands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Datenmeldung durch die unteren Wasserbehörden und die Unterhaltungsverbände erfolgt auf freiwilliger Basis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wichtige Datengrundlage für die Bewirtschaftung der Fließgewässer und Ableitung des Maßnahmenbedarfs</a:t>
            </a:r>
          </a:p>
        </p:txBody>
      </p:sp>
    </p:spTree>
    <p:extLst>
      <p:ext uri="{BB962C8B-B14F-4D97-AF65-F5344CB8AC3E}">
        <p14:creationId xmlns:p14="http://schemas.microsoft.com/office/powerpoint/2010/main" val="336183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980728"/>
            <a:ext cx="777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Prozessschema „QBDB“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990725"/>
            <a:ext cx="5895975" cy="28765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03648" y="4544109"/>
            <a:ext cx="1864613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Client-Server-</a:t>
            </a:r>
            <a:br>
              <a:rPr lang="de-DE" sz="2000" dirty="0"/>
            </a:br>
            <a:r>
              <a:rPr lang="de-DE" sz="2000" dirty="0"/>
              <a:t>Modell</a:t>
            </a:r>
          </a:p>
        </p:txBody>
      </p:sp>
    </p:spTree>
    <p:extLst>
      <p:ext uri="{BB962C8B-B14F-4D97-AF65-F5344CB8AC3E}">
        <p14:creationId xmlns:p14="http://schemas.microsoft.com/office/powerpoint/2010/main" val="446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611977"/>
            <a:ext cx="777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Akteure und Rollen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683568" y="1412776"/>
          <a:ext cx="7560840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90356548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26470650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22837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Akteure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NLWKN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UWB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UHV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Neuerfassung,</a:t>
                      </a:r>
                      <a:b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Änderung und</a:t>
                      </a:r>
                      <a:b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Deaktivierung</a:t>
                      </a:r>
                      <a:b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 Bauwerksdatensätzen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967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NLWKN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Interner Bearbeiter („Prüfer“)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 und Freigabe (bzw. Ablehnung) von neu erfassten</a:t>
                      </a:r>
                      <a:r>
                        <a:rPr lang="de-DE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oder geänderten Datensätzen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Bewertung der Durchgängigkeit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3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Fachadministrator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9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Systemadministrator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736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7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19859"/>
            <a:ext cx="7304789" cy="540142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3768" y="188640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Startseite der Online-Plattform QBDB</a:t>
            </a:r>
          </a:p>
        </p:txBody>
      </p:sp>
      <p:sp>
        <p:nvSpPr>
          <p:cNvPr id="7" name="Legende mit Linie 1 6"/>
          <p:cNvSpPr/>
          <p:nvPr/>
        </p:nvSpPr>
        <p:spPr>
          <a:xfrm>
            <a:off x="72008" y="1844824"/>
            <a:ext cx="1187624" cy="756664"/>
          </a:xfrm>
          <a:prstGeom prst="borderCallout1">
            <a:avLst>
              <a:gd name="adj1" fmla="val 158403"/>
              <a:gd name="adj2" fmla="val 329283"/>
              <a:gd name="adj3" fmla="val 49138"/>
              <a:gd name="adj4" fmla="val 99403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Hinweise zur Registrierung</a:t>
            </a:r>
          </a:p>
        </p:txBody>
      </p:sp>
      <p:sp>
        <p:nvSpPr>
          <p:cNvPr id="8" name="Legende mit Linie 1 7"/>
          <p:cNvSpPr/>
          <p:nvPr/>
        </p:nvSpPr>
        <p:spPr>
          <a:xfrm>
            <a:off x="7812360" y="1772816"/>
            <a:ext cx="1224136" cy="756664"/>
          </a:xfrm>
          <a:prstGeom prst="borderCallout1">
            <a:avLst>
              <a:gd name="adj1" fmla="val -60545"/>
              <a:gd name="adj2" fmla="val -317516"/>
              <a:gd name="adj3" fmla="val 52624"/>
              <a:gd name="adj4" fmla="val 939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„Registrieren“</a:t>
            </a:r>
          </a:p>
        </p:txBody>
      </p:sp>
      <p:sp>
        <p:nvSpPr>
          <p:cNvPr id="9" name="Ellipse 8"/>
          <p:cNvSpPr/>
          <p:nvPr/>
        </p:nvSpPr>
        <p:spPr>
          <a:xfrm>
            <a:off x="3347864" y="1124744"/>
            <a:ext cx="576064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995936" y="2924944"/>
            <a:ext cx="504056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Legende mit Linie 1 10"/>
          <p:cNvSpPr/>
          <p:nvPr/>
        </p:nvSpPr>
        <p:spPr>
          <a:xfrm>
            <a:off x="7812360" y="2888360"/>
            <a:ext cx="1224136" cy="756664"/>
          </a:xfrm>
          <a:prstGeom prst="borderCallout1">
            <a:avLst>
              <a:gd name="adj1" fmla="val -44566"/>
              <a:gd name="adj2" fmla="val -124109"/>
              <a:gd name="adj3" fmla="val 52624"/>
              <a:gd name="adj4" fmla="val 939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nach erfolgreicher Registrierung</a:t>
            </a:r>
          </a:p>
        </p:txBody>
      </p:sp>
      <p:sp>
        <p:nvSpPr>
          <p:cNvPr id="12" name="Ellipse 11"/>
          <p:cNvSpPr/>
          <p:nvPr/>
        </p:nvSpPr>
        <p:spPr>
          <a:xfrm>
            <a:off x="4621532" y="1875114"/>
            <a:ext cx="1678660" cy="1013246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14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19859"/>
            <a:ext cx="7304789" cy="540142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3768" y="188640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Registerkarte „Registrieren“</a:t>
            </a:r>
          </a:p>
        </p:txBody>
      </p:sp>
    </p:spTree>
    <p:extLst>
      <p:ext uri="{BB962C8B-B14F-4D97-AF65-F5344CB8AC3E}">
        <p14:creationId xmlns:p14="http://schemas.microsoft.com/office/powerpoint/2010/main" val="77982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19859"/>
            <a:ext cx="7304789" cy="540142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3768" y="18864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Geschützter Bereich - Startseite</a:t>
            </a:r>
          </a:p>
        </p:txBody>
      </p:sp>
      <p:sp>
        <p:nvSpPr>
          <p:cNvPr id="5" name="Legende mit Linie 1 4"/>
          <p:cNvSpPr/>
          <p:nvPr/>
        </p:nvSpPr>
        <p:spPr>
          <a:xfrm>
            <a:off x="7452320" y="2024264"/>
            <a:ext cx="1547664" cy="756664"/>
          </a:xfrm>
          <a:prstGeom prst="borderCallout1">
            <a:avLst>
              <a:gd name="adj1" fmla="val -95944"/>
              <a:gd name="adj2" fmla="val -136336"/>
              <a:gd name="adj3" fmla="val 46814"/>
              <a:gd name="adj4" fmla="val -541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Nutzerhandbuch,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Schnelleinstieg, Hinweise für Prüfer</a:t>
            </a:r>
          </a:p>
        </p:txBody>
      </p:sp>
      <p:sp>
        <p:nvSpPr>
          <p:cNvPr id="6" name="Ellipse 5"/>
          <p:cNvSpPr/>
          <p:nvPr/>
        </p:nvSpPr>
        <p:spPr>
          <a:xfrm>
            <a:off x="4860032" y="1124744"/>
            <a:ext cx="504056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7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57" y="584269"/>
            <a:ext cx="7304789" cy="5401429"/>
          </a:xfrm>
          <a:prstGeom prst="rect">
            <a:avLst/>
          </a:prstGeom>
        </p:spPr>
      </p:pic>
      <p:sp>
        <p:nvSpPr>
          <p:cNvPr id="12" name="Legende mit Linie 1 5">
            <a:extLst>
              <a:ext uri="{FF2B5EF4-FFF2-40B4-BE49-F238E27FC236}">
                <a16:creationId xmlns:a16="http://schemas.microsoft.com/office/drawing/2014/main" id="{5452EEE3-F043-4200-B24C-D5F931E3E203}"/>
              </a:ext>
            </a:extLst>
          </p:cNvPr>
          <p:cNvSpPr/>
          <p:nvPr/>
        </p:nvSpPr>
        <p:spPr>
          <a:xfrm>
            <a:off x="129214" y="3933056"/>
            <a:ext cx="1187624" cy="576064"/>
          </a:xfrm>
          <a:prstGeom prst="borderCallout1">
            <a:avLst>
              <a:gd name="adj1" fmla="val 171677"/>
              <a:gd name="adj2" fmla="val 90228"/>
              <a:gd name="adj3" fmla="val 100148"/>
              <a:gd name="adj4" fmla="val 50583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Querbauwerk bearbeiten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69BBAC4-3ABE-473E-9105-B7788E1819E8}"/>
              </a:ext>
            </a:extLst>
          </p:cNvPr>
          <p:cNvSpPr/>
          <p:nvPr/>
        </p:nvSpPr>
        <p:spPr>
          <a:xfrm>
            <a:off x="1043608" y="4933846"/>
            <a:ext cx="576064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483768" y="188640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Registerkarte „Querbauwerke“</a:t>
            </a:r>
          </a:p>
        </p:txBody>
      </p:sp>
      <p:sp>
        <p:nvSpPr>
          <p:cNvPr id="6" name="Legende mit Linie 1 5"/>
          <p:cNvSpPr/>
          <p:nvPr/>
        </p:nvSpPr>
        <p:spPr>
          <a:xfrm>
            <a:off x="129214" y="2716242"/>
            <a:ext cx="1187624" cy="576064"/>
          </a:xfrm>
          <a:prstGeom prst="borderCallout1">
            <a:avLst>
              <a:gd name="adj1" fmla="val 167774"/>
              <a:gd name="adj2" fmla="val 109792"/>
              <a:gd name="adj3" fmla="val 100148"/>
              <a:gd name="adj4" fmla="val 50583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Neues Querbauwerk erfassen</a:t>
            </a:r>
          </a:p>
        </p:txBody>
      </p:sp>
      <p:sp>
        <p:nvSpPr>
          <p:cNvPr id="7" name="Ellipse 6"/>
          <p:cNvSpPr/>
          <p:nvPr/>
        </p:nvSpPr>
        <p:spPr>
          <a:xfrm>
            <a:off x="899592" y="3717032"/>
            <a:ext cx="1152128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7504" y="2143889"/>
            <a:ext cx="120898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1719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Kartenansicht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4839543"/>
            <a:ext cx="11592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1719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Datenansicht</a:t>
            </a:r>
            <a:br>
              <a:rPr lang="de-DE" sz="1200" dirty="0"/>
            </a:br>
            <a:r>
              <a:rPr lang="de-DE" sz="1200" dirty="0"/>
              <a:t>(„</a:t>
            </a:r>
            <a:r>
              <a:rPr lang="de-DE" sz="1200" dirty="0" err="1"/>
              <a:t>Datengrid</a:t>
            </a:r>
            <a:r>
              <a:rPr lang="de-DE" sz="1200" dirty="0"/>
              <a:t>“)</a:t>
            </a:r>
          </a:p>
        </p:txBody>
      </p:sp>
      <p:sp>
        <p:nvSpPr>
          <p:cNvPr id="8" name="Legende mit Linie 1 5">
            <a:extLst>
              <a:ext uri="{FF2B5EF4-FFF2-40B4-BE49-F238E27FC236}">
                <a16:creationId xmlns:a16="http://schemas.microsoft.com/office/drawing/2014/main" id="{F2D538BB-129F-4477-8291-57DCC93745F3}"/>
              </a:ext>
            </a:extLst>
          </p:cNvPr>
          <p:cNvSpPr/>
          <p:nvPr/>
        </p:nvSpPr>
        <p:spPr>
          <a:xfrm>
            <a:off x="7808915" y="4567775"/>
            <a:ext cx="1187624" cy="728982"/>
          </a:xfrm>
          <a:prstGeom prst="borderCallout1">
            <a:avLst>
              <a:gd name="adj1" fmla="val -75692"/>
              <a:gd name="adj2" fmla="val 31278"/>
              <a:gd name="adj3" fmla="val -350"/>
              <a:gd name="adj4" fmla="val 47504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Datenexport möglich (Dateiformat CSV)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3FC29E-3BBE-4B34-9B22-37AE58A4795E}"/>
              </a:ext>
            </a:extLst>
          </p:cNvPr>
          <p:cNvSpPr/>
          <p:nvPr/>
        </p:nvSpPr>
        <p:spPr>
          <a:xfrm>
            <a:off x="7602679" y="3717032"/>
            <a:ext cx="1152128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7" grpId="0" animBg="1"/>
      <p:bldP spid="9" grpId="0" animBg="1"/>
      <p:bldP spid="10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69B535-52F5-44D3-9E00-265E5B12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08" y="908720"/>
            <a:ext cx="7304400" cy="49315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3768" y="18864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Detailansicht der Bauwerksinformationen</a:t>
            </a:r>
          </a:p>
        </p:txBody>
      </p:sp>
      <p:sp>
        <p:nvSpPr>
          <p:cNvPr id="6" name="Legende mit Linie 1 5"/>
          <p:cNvSpPr/>
          <p:nvPr/>
        </p:nvSpPr>
        <p:spPr>
          <a:xfrm>
            <a:off x="7740352" y="2564904"/>
            <a:ext cx="1259632" cy="648072"/>
          </a:xfrm>
          <a:prstGeom prst="borderCallout1">
            <a:avLst>
              <a:gd name="adj1" fmla="val -136776"/>
              <a:gd name="adj2" fmla="val -480098"/>
              <a:gd name="adj3" fmla="val 46814"/>
              <a:gd name="adj4" fmla="val -541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Thematische Gruppierung der Sachdaten</a:t>
            </a:r>
          </a:p>
        </p:txBody>
      </p:sp>
      <p:sp>
        <p:nvSpPr>
          <p:cNvPr id="7" name="Ellipse 6"/>
          <p:cNvSpPr/>
          <p:nvPr/>
        </p:nvSpPr>
        <p:spPr>
          <a:xfrm>
            <a:off x="899592" y="1412776"/>
            <a:ext cx="864096" cy="28803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29331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e8a72f0-cc89-4e64-b2f7-068ae72c725d">NZPD34HD7AP6-779224313-8</_dlc_DocId>
    <_dlc_DocIdUrl xmlns="be8a72f0-cc89-4e64-b2f7-068ae72c725d">
      <Url>https://teams.nlwkn.local/gbv/ab54/projekte/PFISWWRRL/_layouts/15/DocIdRedir.aspx?ID=NZPD34HD7AP6-779224313-8</Url>
      <Description>NZPD34HD7AP6-779224313-8</Description>
    </_dlc_DocIdUrl>
    <Dokumentart-PD xmlns="be8a72f0-cc89-4e64-b2f7-068ae72c725d">ARB</Dokumentart-PD>
    <p3e9a71d23364729b2c85ea87e49012a xmlns="be8a72f0-cc89-4e64-b2f7-068ae72c72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02823-03-04-01</TermName>
          <TermId xmlns="http://schemas.microsoft.com/office/infopath/2007/PartnerControls">3c7c0d6e-1766-4ad8-b504-ac748141eef2</TermId>
        </TermInfo>
      </Terms>
    </p3e9a71d23364729b2c85ea87e49012a>
    <Datum xmlns="be8a72f0-cc89-4e64-b2f7-068ae72c725d">2022-04-18T22:00:00+00:00</Datum>
    <Projektverzeichnis xmlns="be8a72f0-cc89-4e64-b2f7-068ae72c725d">PA</Projektverzeichnis>
    <TaxCatchAll xmlns="be8a72f0-cc89-4e64-b2f7-068ae72c725d">
      <Value>10</Value>
    </TaxCatchAll>
    <Projektname xmlns="be8a72f0-cc89-4e64-b2f7-068ae72c725d">P FIS-W WRRL</Projektnam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ktdokumentation-Dokument" ma:contentTypeID="0x010100E756A3AE2CF915479C66CD85781F5B000100CFE1FBD187E358438F369CCF7542C9F7" ma:contentTypeVersion="0" ma:contentTypeDescription="" ma:contentTypeScope="" ma:versionID="1a2da61630da505d803d301b358266fa">
  <xsd:schema xmlns:xsd="http://www.w3.org/2001/XMLSchema" xmlns:xs="http://www.w3.org/2001/XMLSchema" xmlns:p="http://schemas.microsoft.com/office/2006/metadata/properties" xmlns:ns2="be8a72f0-cc89-4e64-b2f7-068ae72c725d" targetNamespace="http://schemas.microsoft.com/office/2006/metadata/properties" ma:root="true" ma:fieldsID="68ec16d26183ce299b6ca66ffb20c3d5" ns2:_="">
    <xsd:import namespace="be8a72f0-cc89-4e64-b2f7-068ae72c725d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2:Dokumentart-PD" minOccurs="0"/>
                <xsd:element ref="ns2:_dlc_DocId" minOccurs="0"/>
                <xsd:element ref="ns2:_dlc_DocIdUrl" minOccurs="0"/>
                <xsd:element ref="ns2:_dlc_DocIdPersistId" minOccurs="0"/>
                <xsd:element ref="ns2:Projektname" minOccurs="0"/>
                <xsd:element ref="ns2:Projektverzeichnis" minOccurs="0"/>
                <xsd:element ref="ns2:p3e9a71d23364729b2c85ea87e49012a" minOccurs="0"/>
                <xsd:element ref="ns2:TaxCatchAll" minOccurs="0"/>
                <xsd:element ref="ns2:TaxCatchAllLabe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a72f0-cc89-4e64-b2f7-068ae72c725d" elementFormDefault="qualified">
    <xsd:import namespace="http://schemas.microsoft.com/office/2006/documentManagement/types"/>
    <xsd:import namespace="http://schemas.microsoft.com/office/infopath/2007/PartnerControls"/>
    <xsd:element name="Datum" ma:index="1" nillable="true" ma:displayName="Datum" ma:format="DateOnly" ma:internalName="Datum">
      <xsd:simpleType>
        <xsd:restriction base="dms:DateTime"/>
      </xsd:simpleType>
    </xsd:element>
    <xsd:element name="Dokumentart-PD" ma:index="2" nillable="true" ma:displayName="Dokumentart-PD" ma:description="PRO = Protokoll&#10;ARB = Arbeitsbericht&#10;SV = Schriftverkehr&#10;FV = Fax&#10;EV = eMail&#10;VM = Vermerk&#10;PAB = Projektabschlussbericht&#10;SON = Sonderbericht" ma:format="Dropdown" ma:internalName="Dokumentart_x002d_PD">
      <xsd:simpleType>
        <xsd:restriction base="dms:Choice">
          <xsd:enumeration value="PRO"/>
          <xsd:enumeration value="ARB"/>
          <xsd:enumeration value="SV"/>
          <xsd:enumeration value="FV"/>
          <xsd:enumeration value="EV"/>
          <xsd:enumeration value="VM"/>
          <xsd:enumeration value="PAB"/>
          <xsd:enumeration value="SON"/>
        </xsd:restriction>
      </xsd:simpleType>
    </xsd:element>
    <xsd:element name="_dlc_DocId" ma:index="7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8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Projektname" ma:index="13" nillable="true" ma:displayName="Projektname" ma:internalName="Projektname">
      <xsd:simpleType>
        <xsd:restriction base="dms:Text">
          <xsd:maxLength value="255"/>
        </xsd:restriction>
      </xsd:simpleType>
    </xsd:element>
    <xsd:element name="Projektverzeichnis" ma:index="14" nillable="true" ma:displayName="Projektverzeichnis" ma:default="PA" ma:description="PA = Projektakte&#10;PD = Produktdokumentation&#10;QM = QM-Dokumentation" ma:format="Dropdown" ma:internalName="Projektverzeichnis">
      <xsd:simpleType>
        <xsd:restriction base="dms:Choice">
          <xsd:enumeration value="PA"/>
          <xsd:enumeration value="PD"/>
          <xsd:enumeration value="QM"/>
        </xsd:restriction>
      </xsd:simpleType>
    </xsd:element>
    <xsd:element name="p3e9a71d23364729b2c85ea87e49012a" ma:index="15" nillable="true" ma:taxonomy="true" ma:internalName="p3e9a71d23364729b2c85ea87e49012a" ma:taxonomyFieldName="Aktenzeichen" ma:displayName="Aktenzeichen" ma:default="" ma:fieldId="{93e9a71d-2336-4729-b2c8-5ea87e49012a}" ma:sspId="dffb02cb-cb06-4998-8d41-c30da437b1a8" ma:termSetId="ae85f447-4998-47bd-8562-716670c67d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iespalte &quot;Alle abfangen&quot;" ma:hidden="true" ma:list="{c8cd4ca1-5da0-4c78-b652-25f8b9deb0ad}" ma:internalName="TaxCatchAll" ma:showField="CatchAllData" ma:web="be8a72f0-cc89-4e64-b2f7-068ae72c7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iespalte &quot;Alle abfangen&quot;1" ma:hidden="true" ma:list="{c8cd4ca1-5da0-4c78-b652-25f8b9deb0ad}" ma:internalName="TaxCatchAllLabel" ma:readOnly="true" ma:showField="CatchAllDataLabel" ma:web="be8a72f0-cc89-4e64-b2f7-068ae72c7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8E93DA-AFBD-4083-9A31-E1D4D78EFA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B01391-2572-4666-8B43-5020BE07A6D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e8a72f0-cc89-4e64-b2f7-068ae72c725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6AEC15-1951-413D-907B-E613640CD94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F21CBE-3AF2-4DDF-80BF-46E5B0F7B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a72f0-cc89-4e64-b2f7-068ae72c7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Bildschirmpräsentation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NLWK Norden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Webanwendungen</dc:title>
  <dc:creator>Schulz, Holger</dc:creator>
  <cp:lastModifiedBy>Schulz, Holger</cp:lastModifiedBy>
  <cp:revision>496</cp:revision>
  <cp:lastPrinted>2021-04-20T10:21:25Z</cp:lastPrinted>
  <dcterms:created xsi:type="dcterms:W3CDTF">2004-11-22T07:57:44Z</dcterms:created>
  <dcterms:modified xsi:type="dcterms:W3CDTF">2024-05-30T11:30:20Z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167cc7c2-541c-4ebb-9a2c-2240a61d2487</vt:lpwstr>
  </property>
  <property fmtid="{D5CDD505-2E9C-101B-9397-08002B2CF9AE}" pid="3" name="ContentTypeId">
    <vt:lpwstr>0x010100E756A3AE2CF915479C66CD85781F5B000100CFE1FBD187E358438F369CCF7542C9F7</vt:lpwstr>
  </property>
  <property fmtid="{D5CDD505-2E9C-101B-9397-08002B2CF9AE}" pid="4" name="Aktenzeichen">
    <vt:lpwstr>10;#02823-03-04-01|3c7c0d6e-1766-4ad8-b504-ac748141eef2</vt:lpwstr>
  </property>
  <property fmtid="{D5CDD505-2E9C-101B-9397-08002B2CF9AE}" pid="5" name="WorkflowChangePath">
    <vt:lpwstr>a08b3b2c-6d07-4a06-8986-42b41f569c0b,3;a08b3b2c-6d07-4a06-8986-42b41f569c0b,6;a08b3b2c-6d07-4a06-8986-42b41f569c0b,9;a08b3b2c-6d07-4a06-8986-42b41f569c0b,14;a08b3b2c-6d07-4a06-8986-42b41f569c0b,18;a08b3b2c-6d07-4a06-8986-42b41f569c0b,29;a08b3b2c-6d07-4a06</vt:lpwstr>
  </property>
</Properties>
</file>