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60" r:id="rId3"/>
    <p:sldId id="261" r:id="rId4"/>
    <p:sldId id="272" r:id="rId5"/>
    <p:sldId id="271" r:id="rId6"/>
    <p:sldId id="273" r:id="rId7"/>
    <p:sldId id="262" r:id="rId8"/>
    <p:sldId id="269" r:id="rId9"/>
    <p:sldId id="264" r:id="rId10"/>
    <p:sldId id="265" r:id="rId11"/>
    <p:sldId id="266" r:id="rId12"/>
    <p:sldId id="267" r:id="rId13"/>
    <p:sldId id="268" r:id="rId14"/>
    <p:sldId id="257" r:id="rId15"/>
    <p:sldId id="258" r:id="rId16"/>
    <p:sldId id="259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315915-0DA5-4CAE-959F-D5712687A8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85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E8197-2B7B-475B-8A16-B4157982EA3B}" type="slidenum">
              <a:rPr lang="de-DE" altLang="de-DE"/>
              <a:pPr eaLnBrk="1" hangingPunct="1"/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A98E-947A-445C-AF29-6D6BE76FC842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73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A98E-947A-445C-AF29-6D6BE76FC842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6912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A98E-947A-445C-AF29-6D6BE76FC842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2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A98E-947A-445C-AF29-6D6BE76FC842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017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96FDE-74FF-4959-A240-B28C0009E965}" type="slidenum">
              <a:rPr lang="de-DE" altLang="de-DE"/>
              <a:pPr eaLnBrk="1" hangingPunct="1"/>
              <a:t>14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600AEC-049C-4F24-8982-2B5A97D151B9}" type="slidenum">
              <a:rPr lang="de-DE" altLang="de-DE"/>
              <a:pPr eaLnBrk="1" hangingPunct="1"/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16CF5-5F10-4CC3-88C4-9441B69474DD}" type="slidenum">
              <a:rPr lang="de-DE" altLang="de-DE"/>
              <a:pPr eaLnBrk="1" hangingPunct="1"/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EF7D2-A636-40D3-B5CC-AA8EA70F689E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7410" name="Rectangle 12"/>
          <p:cNvSpPr txBox="1">
            <a:spLocks noGrp="1" noChangeArrowheads="1"/>
          </p:cNvSpPr>
          <p:nvPr/>
        </p:nvSpPr>
        <p:spPr bwMode="auto">
          <a:xfrm>
            <a:off x="3883025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44B79DCB-4725-42B8-A5E5-0D64EA431EAB}" type="slidenum">
              <a:rPr lang="de-DE" altLang="de-DE">
                <a:ea typeface="Lucida Sans Unicode" pitchFamily="34" charset="0"/>
                <a:cs typeface="Lucida Sans Unicode" pitchFamily="34" charset="0"/>
              </a:rPr>
              <a:pPr algn="r">
                <a:spcBef>
                  <a:spcPct val="0"/>
                </a:spcBef>
              </a:pPr>
              <a:t>2</a:t>
            </a:fld>
            <a:endParaRPr lang="de-DE" altLang="de-DE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412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1638" cy="4111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1" tIns="46796" rIns="89991" bIns="46796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17413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A24CB9A1-368C-4321-BD48-C8E2D37EB66F}" type="slidenum">
              <a:rPr lang="de-DE" altLang="de-DE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>
                <a:spcBef>
                  <a:spcPct val="0"/>
                </a:spcBef>
              </a:pPr>
              <a:t>2</a:t>
            </a:fld>
            <a:endParaRPr lang="de-DE" altLang="de-DE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7422A-2573-4AF8-81D9-C6EACC4432C8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5362" name="Rectangle 12"/>
          <p:cNvSpPr txBox="1">
            <a:spLocks noGrp="1" noChangeArrowheads="1"/>
          </p:cNvSpPr>
          <p:nvPr/>
        </p:nvSpPr>
        <p:spPr bwMode="auto">
          <a:xfrm>
            <a:off x="3883025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B84D9B71-07E7-44D5-9330-C28E571DC85F}" type="slidenum">
              <a:rPr lang="de-DE" altLang="de-DE">
                <a:ea typeface="Lucida Sans Unicode" pitchFamily="34" charset="0"/>
                <a:cs typeface="Lucida Sans Unicode" pitchFamily="34" charset="0"/>
              </a:rPr>
              <a:pPr algn="r">
                <a:spcBef>
                  <a:spcPct val="0"/>
                </a:spcBef>
              </a:pPr>
              <a:t>3</a:t>
            </a:fld>
            <a:endParaRPr lang="de-DE" altLang="de-DE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0412" cy="3427413"/>
          </a:xfrm>
          <a:ln/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4988"/>
            <a:ext cx="5480050" cy="4111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972B9C-0C1C-4A3C-8FA1-A69CDFC257EF}" type="slidenum">
              <a:rPr lang="de-DE" altLang="de-DE" smtClean="0">
                <a:solidFill>
                  <a:schemeClr val="tx1"/>
                </a:solidFill>
                <a:latin typeface="Calibri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>
              <a:solidFill>
                <a:schemeClr val="tx1"/>
              </a:solidFill>
              <a:latin typeface="Calibri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2CBF7B-5E0F-452D-89B7-6837B3256BDF}" type="slidenum">
              <a:rPr lang="de-DE" altLang="de-DE" smtClean="0">
                <a:solidFill>
                  <a:schemeClr val="tx1"/>
                </a:solidFill>
                <a:latin typeface="Calibri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>
              <a:solidFill>
                <a:schemeClr val="tx1"/>
              </a:solidFill>
              <a:latin typeface="Calibri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15915-0DA5-4CAE-959F-D5712687A8F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83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A98E-947A-445C-AF29-6D6BE76FC842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009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15915-0DA5-4CAE-959F-D5712687A8F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25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A98E-947A-445C-AF29-6D6BE76FC842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808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BC62012-AACA-4D33-B639-57F5741BF0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9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A77C151-8BCC-4B0F-A7A4-06717A9E23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1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1950" y="1052513"/>
            <a:ext cx="2057400" cy="5073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052513"/>
            <a:ext cx="6019800" cy="50736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135E28C-DD98-4873-8B7A-11D1D83CA5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82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dare 201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5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6E6F1B1-83E0-4750-89F5-CCA75A7AE8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2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2921EDC-3BED-41D1-A315-8EBB965F6B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9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4002088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4238" y="1773238"/>
            <a:ext cx="4003675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7730352-D325-4119-9FC1-B2CA926C79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5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8848E30-DB39-41D8-A520-234EC4111F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23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A30AB19-FDAA-49A4-A995-D4A45B3A19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99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D24405D-FC63-4A7D-A017-8521AF19B3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29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929CAB6-6249-46BB-B523-271F1B9A0E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2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6881A57-3091-40D3-AE96-73FDEDBE2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52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2513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15816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95288" y="620713"/>
            <a:ext cx="48244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de-DE"/>
              <a:t>05.07.2004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35600" y="6237288"/>
            <a:ext cx="2592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321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de-DE"/>
              <a:t>Seite </a:t>
            </a:r>
            <a:fld id="{AA6FDD32-BD9B-4752-9EA2-09FC422F33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2" name="Group 18"/>
          <p:cNvGrpSpPr>
            <a:grpSpLocks/>
          </p:cNvGrpSpPr>
          <p:nvPr userDrawn="1"/>
        </p:nvGrpSpPr>
        <p:grpSpPr bwMode="auto">
          <a:xfrm>
            <a:off x="5292725" y="333375"/>
            <a:ext cx="3446463" cy="622300"/>
            <a:chOff x="3334" y="210"/>
            <a:chExt cx="2171" cy="392"/>
          </a:xfrm>
        </p:grpSpPr>
        <p:sp>
          <p:nvSpPr>
            <p:cNvPr id="1033" name="Rectangle 16"/>
            <p:cNvSpPr>
              <a:spLocks noChangeArrowheads="1"/>
            </p:cNvSpPr>
            <p:nvPr userDrawn="1"/>
          </p:nvSpPr>
          <p:spPr bwMode="auto">
            <a:xfrm>
              <a:off x="3651" y="255"/>
              <a:ext cx="18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de-DE" altLang="de-DE" sz="1200" b="1">
                  <a:solidFill>
                    <a:srgbClr val="000000"/>
                  </a:solidFill>
                </a:rPr>
                <a:t>Niedersächsisches Ministerium</a:t>
              </a:r>
              <a:br>
                <a:rPr lang="de-DE" altLang="de-DE" sz="1200" b="1">
                  <a:solidFill>
                    <a:srgbClr val="000000"/>
                  </a:solidFill>
                </a:rPr>
              </a:br>
              <a:r>
                <a:rPr lang="de-DE" altLang="de-DE" sz="1200" b="1">
                  <a:solidFill>
                    <a:srgbClr val="000000"/>
                  </a:solidFill>
                </a:rPr>
                <a:t>für Umwelt, Energie und Klimaschutz</a:t>
              </a:r>
              <a:r>
                <a:rPr lang="de-DE" altLang="de-DE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1034" name="Picture 17" descr="Wappen Vorlage Stk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10"/>
              <a:ext cx="34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Seite </a:t>
            </a:r>
            <a:fld id="{7F2F166C-F6C5-44DF-B887-F9F1196F1341}" type="slidenum">
              <a:rPr lang="de-DE" altLang="de-DE"/>
              <a:pPr eaLnBrk="1" hangingPunct="1"/>
              <a:t>1</a:t>
            </a:fld>
            <a:endParaRPr lang="de-DE" altLang="de-DE"/>
          </a:p>
        </p:txBody>
      </p:sp>
      <p:pic>
        <p:nvPicPr>
          <p:cNvPr id="2051" name="Picture 4" descr="MU-Gebaeud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279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3568" y="3501008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Finanzierung von Fließgewässerentwicklungsmaßnahmen</a:t>
            </a:r>
            <a:endParaRPr lang="de-DE" sz="2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283968" y="53732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Rudolf Gade, Ref. 24 Oberflächen- und Küstengewässer, Meeresschutz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r>
              <a:rPr lang="de-DE" altLang="de-DE" sz="2800" dirty="0"/>
              <a:t>Umsetzung außerhalb von landesweiten </a:t>
            </a:r>
            <a:r>
              <a:rPr lang="de-DE" altLang="de-DE" sz="2800" dirty="0" smtClean="0"/>
              <a:t>Schwerpunkträumen</a:t>
            </a:r>
            <a:endParaRPr lang="de-DE" altLang="de-DE" sz="2800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44675"/>
            <a:ext cx="8148638" cy="4343400"/>
          </a:xfrm>
        </p:spPr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de-DE" altLang="de-DE" sz="2000" b="1" dirty="0"/>
              <a:t>Auch außerhalb der Schwerpunkträume findet weiterhin Umsetzung der EG-WRRL statt</a:t>
            </a:r>
          </a:p>
          <a:p>
            <a:pPr>
              <a:lnSpc>
                <a:spcPct val="80000"/>
              </a:lnSpc>
            </a:pPr>
            <a:endParaRPr lang="de-DE" altLang="de-DE" sz="2000" b="1" dirty="0"/>
          </a:p>
          <a:p>
            <a:pPr marL="0" indent="0">
              <a:lnSpc>
                <a:spcPct val="80000"/>
              </a:lnSpc>
            </a:pPr>
            <a:r>
              <a:rPr lang="de-DE" altLang="de-DE" sz="2000" b="1" u="sng" dirty="0"/>
              <a:t>Landesunterstützung</a:t>
            </a:r>
            <a:r>
              <a:rPr lang="de-DE" altLang="de-DE" sz="2000" dirty="0"/>
              <a:t> (finanziell, fachlich) künftig primär dort, wo </a:t>
            </a:r>
            <a:r>
              <a:rPr lang="de-DE" altLang="de-DE" sz="2000" b="1" u="sng" dirty="0"/>
              <a:t>interne Schwerpunktsetzung </a:t>
            </a:r>
            <a:r>
              <a:rPr lang="de-DE" altLang="de-DE" sz="2000" dirty="0"/>
              <a:t>innerhalb des BG/</a:t>
            </a:r>
            <a:r>
              <a:rPr lang="de-DE" altLang="de-DE" sz="2000" dirty="0" err="1"/>
              <a:t>GeKo</a:t>
            </a:r>
            <a:r>
              <a:rPr lang="de-DE" altLang="de-DE" sz="2000" dirty="0"/>
              <a:t> erfolgt (z.B. 1-2 WK/BG)</a:t>
            </a:r>
          </a:p>
          <a:p>
            <a:pPr>
              <a:lnSpc>
                <a:spcPct val="80000"/>
              </a:lnSpc>
            </a:pPr>
            <a:endParaRPr lang="de-DE" altLang="de-DE" sz="2000" dirty="0"/>
          </a:p>
          <a:p>
            <a:pPr>
              <a:lnSpc>
                <a:spcPct val="80000"/>
              </a:lnSpc>
            </a:pPr>
            <a:r>
              <a:rPr lang="de-DE" altLang="de-DE" sz="2000" dirty="0"/>
              <a:t>Umsetzung auf </a:t>
            </a:r>
            <a:r>
              <a:rPr lang="de-DE" altLang="de-DE" sz="2000" b="1" u="sng" dirty="0"/>
              <a:t>regionaler Ebene</a:t>
            </a:r>
            <a:r>
              <a:rPr lang="de-DE" altLang="de-DE" sz="2000" dirty="0"/>
              <a:t> auch </a:t>
            </a:r>
            <a:r>
              <a:rPr lang="de-DE" altLang="de-DE" sz="2000" b="1" u="sng" dirty="0"/>
              <a:t>ohne Landesunterstützung</a:t>
            </a:r>
            <a:r>
              <a:rPr lang="de-DE" altLang="de-DE" sz="2000" dirty="0"/>
              <a:t>, z.B. mittels</a:t>
            </a:r>
          </a:p>
          <a:p>
            <a:pPr lvl="1">
              <a:lnSpc>
                <a:spcPct val="80000"/>
              </a:lnSpc>
              <a:spcBef>
                <a:spcPts val="200"/>
              </a:spcBef>
            </a:pPr>
            <a:r>
              <a:rPr lang="de-DE" altLang="de-DE" sz="2000" dirty="0"/>
              <a:t>Kompensationsmittel/-</a:t>
            </a:r>
            <a:r>
              <a:rPr lang="de-DE" altLang="de-DE" sz="2000" dirty="0" err="1"/>
              <a:t>maßnahmen</a:t>
            </a:r>
            <a:endParaRPr lang="de-DE" altLang="de-DE" sz="2000" dirty="0"/>
          </a:p>
          <a:p>
            <a:pPr lvl="1">
              <a:lnSpc>
                <a:spcPct val="80000"/>
              </a:lnSpc>
              <a:spcBef>
                <a:spcPts val="200"/>
              </a:spcBef>
            </a:pPr>
            <a:r>
              <a:rPr lang="de-DE" altLang="de-DE" sz="2000" dirty="0"/>
              <a:t>Flurbereinigungsverfahren</a:t>
            </a:r>
          </a:p>
          <a:p>
            <a:pPr lvl="1">
              <a:lnSpc>
                <a:spcPct val="80000"/>
              </a:lnSpc>
              <a:spcBef>
                <a:spcPts val="200"/>
              </a:spcBef>
            </a:pPr>
            <a:r>
              <a:rPr lang="de-DE" altLang="de-DE" sz="2000" dirty="0"/>
              <a:t>sonstige Finanzmittel (Stiftungen, Sponsoring ...)</a:t>
            </a:r>
          </a:p>
        </p:txBody>
      </p:sp>
    </p:spTree>
    <p:extLst>
      <p:ext uri="{BB962C8B-B14F-4D97-AF65-F5344CB8AC3E}">
        <p14:creationId xmlns:p14="http://schemas.microsoft.com/office/powerpoint/2010/main" val="230481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r>
              <a:rPr lang="de-DE" altLang="de-DE" sz="2800"/>
              <a:t>Regionale Schwerpunktsetzung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 lIns="90000" tIns="46800" rIns="90000" bIns="46800"/>
          <a:lstStyle/>
          <a:p>
            <a:pPr defTabSz="449263"/>
            <a:r>
              <a:rPr lang="de-DE" altLang="de-DE" sz="2400" dirty="0"/>
              <a:t>29 Bearbeitungsgebiete / </a:t>
            </a:r>
            <a:r>
              <a:rPr lang="de-DE" altLang="de-DE" sz="2400" dirty="0" err="1"/>
              <a:t>GeKos</a:t>
            </a:r>
            <a:endParaRPr lang="de-DE" altLang="de-DE" sz="2400" dirty="0"/>
          </a:p>
          <a:p>
            <a:pPr defTabSz="449263"/>
            <a:endParaRPr lang="de-DE" altLang="de-DE" sz="2400" dirty="0"/>
          </a:p>
          <a:p>
            <a:pPr defTabSz="449263"/>
            <a:r>
              <a:rPr lang="de-DE" altLang="de-DE" sz="2400" dirty="0"/>
              <a:t>  54 Untere Wasserbehörden (</a:t>
            </a:r>
            <a:r>
              <a:rPr lang="de-DE" altLang="de-DE" sz="2400" dirty="0" err="1"/>
              <a:t>LK‘s</a:t>
            </a:r>
            <a:r>
              <a:rPr lang="de-DE" altLang="de-DE" sz="2400" dirty="0"/>
              <a:t>, Städte)</a:t>
            </a:r>
          </a:p>
          <a:p>
            <a:pPr defTabSz="449263"/>
            <a:r>
              <a:rPr lang="de-DE" altLang="de-DE" sz="2400" dirty="0"/>
              <a:t>109 Unterhaltungsverbände</a:t>
            </a:r>
          </a:p>
          <a:p>
            <a:pPr defTabSz="449263"/>
            <a:r>
              <a:rPr lang="de-DE" altLang="de-DE" sz="2400" dirty="0"/>
              <a:t>990 Städte und Gemeinden</a:t>
            </a:r>
          </a:p>
          <a:p>
            <a:pPr defTabSz="449263"/>
            <a:endParaRPr lang="de-DE" altLang="de-DE" sz="2400" dirty="0"/>
          </a:p>
          <a:p>
            <a:pPr marL="457200" lvl="1" indent="0" defTabSz="449263"/>
            <a:r>
              <a:rPr lang="de-DE" altLang="de-DE" sz="2400" dirty="0"/>
              <a:t>&gt;&gt; Regionale Kooperation</a:t>
            </a:r>
          </a:p>
          <a:p>
            <a:pPr marL="457200" lvl="1" indent="0" defTabSz="449263">
              <a:buFontTx/>
              <a:buNone/>
            </a:pPr>
            <a:r>
              <a:rPr lang="de-DE" altLang="de-DE" sz="2400" i="1" dirty="0" smtClean="0"/>
              <a:t>(</a:t>
            </a:r>
            <a:r>
              <a:rPr lang="de-DE" altLang="de-DE" sz="2400" i="1" dirty="0"/>
              <a:t>Umsetzungs-) </a:t>
            </a:r>
            <a:r>
              <a:rPr lang="de-DE" altLang="de-DE" sz="2400" dirty="0"/>
              <a:t>Allianzen </a:t>
            </a:r>
            <a:r>
              <a:rPr lang="de-DE" altLang="de-DE" sz="2400" dirty="0" smtClean="0"/>
              <a:t>bilden, um auch außerhalb der Schwerpunkträume Projekte voranzubringen </a:t>
            </a:r>
            <a:r>
              <a:rPr lang="de-DE" altLang="de-DE" sz="1800" dirty="0" smtClean="0"/>
              <a:t>(Bsp. </a:t>
            </a:r>
            <a:r>
              <a:rPr lang="de-DE" altLang="de-DE" sz="1800" dirty="0" err="1" smtClean="0"/>
              <a:t>Steinkirchener</a:t>
            </a:r>
            <a:r>
              <a:rPr lang="de-DE" altLang="de-DE" sz="1800" dirty="0" smtClean="0"/>
              <a:t> Neuwettern)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30379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r>
              <a:rPr lang="de-DE" altLang="de-DE" sz="2800"/>
              <a:t>Mittelausstattung FGE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989138"/>
            <a:ext cx="7273925" cy="4248150"/>
          </a:xfrm>
        </p:spPr>
        <p:txBody>
          <a:bodyPr lIns="90000" tIns="46800" rIns="90000" bIns="46800"/>
          <a:lstStyle/>
          <a:p>
            <a:r>
              <a:rPr lang="de-DE" altLang="de-DE" sz="2000" b="1"/>
              <a:t>Förderperiode 2007-13</a:t>
            </a:r>
            <a:r>
              <a:rPr lang="de-DE" altLang="de-DE" sz="2000"/>
              <a:t>:</a:t>
            </a:r>
          </a:p>
          <a:p>
            <a:r>
              <a:rPr lang="de-DE" altLang="de-DE" sz="2000"/>
              <a:t>		</a:t>
            </a:r>
            <a:r>
              <a:rPr lang="de-DE" altLang="de-DE" sz="2000" b="1" u="sng"/>
              <a:t>rd. 50 Mio. €</a:t>
            </a:r>
            <a:r>
              <a:rPr lang="de-DE" altLang="de-DE" sz="2000"/>
              <a:t> Gesamtinvestitionen</a:t>
            </a:r>
          </a:p>
          <a:p>
            <a:endParaRPr lang="de-DE" altLang="de-DE" sz="2000"/>
          </a:p>
          <a:p>
            <a:pPr>
              <a:spcAft>
                <a:spcPts val="600"/>
              </a:spcAft>
            </a:pPr>
            <a:r>
              <a:rPr lang="de-DE" altLang="de-DE" sz="2000" b="1"/>
              <a:t>Förderperiode 2014-20</a:t>
            </a:r>
            <a:r>
              <a:rPr lang="de-DE" altLang="de-DE" sz="2000"/>
              <a:t>:</a:t>
            </a:r>
            <a:br>
              <a:rPr lang="de-DE" altLang="de-DE" sz="2000"/>
            </a:br>
            <a:r>
              <a:rPr lang="de-DE" altLang="de-DE" sz="2000"/>
              <a:t>	</a:t>
            </a:r>
            <a:r>
              <a:rPr lang="de-DE" altLang="de-DE" sz="2000" b="1" u="sng"/>
              <a:t>rd. 64 Mio. €</a:t>
            </a:r>
            <a:r>
              <a:rPr lang="de-DE" altLang="de-DE" sz="2000"/>
              <a:t> Gesamtinvestitionen (ca. + 28 %)</a:t>
            </a:r>
          </a:p>
          <a:p>
            <a:pPr lvl="2"/>
            <a:r>
              <a:rPr lang="de-DE" altLang="de-DE" sz="2000"/>
              <a:t>EU-ELER		30 Mio. €</a:t>
            </a:r>
          </a:p>
          <a:p>
            <a:pPr lvl="2"/>
            <a:r>
              <a:rPr lang="de-DE" altLang="de-DE" sz="2000"/>
              <a:t>Land			30 Mio. €</a:t>
            </a:r>
          </a:p>
          <a:p>
            <a:pPr lvl="2"/>
            <a:r>
              <a:rPr lang="de-DE" altLang="de-DE" sz="2000"/>
              <a:t>Träger	  	  4 Mio. €</a:t>
            </a:r>
          </a:p>
          <a:p>
            <a:endParaRPr lang="de-DE" altLang="de-DE" sz="2000"/>
          </a:p>
          <a:p>
            <a:r>
              <a:rPr lang="de-DE" altLang="de-DE" sz="2000"/>
              <a:t>+ EMFF (in Aufstellung, ca. 5 Mio €)	</a:t>
            </a:r>
          </a:p>
        </p:txBody>
      </p:sp>
    </p:spTree>
    <p:extLst>
      <p:ext uri="{BB962C8B-B14F-4D97-AF65-F5344CB8AC3E}">
        <p14:creationId xmlns:p14="http://schemas.microsoft.com/office/powerpoint/2010/main" val="259562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Fördergegenstand FGE-RL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000" b="1"/>
              <a:t>Investitionen zur naturnahen Gewässerentwicklung</a:t>
            </a:r>
            <a:r>
              <a:rPr lang="de-DE" altLang="de-DE" sz="2000"/>
              <a:t> </a:t>
            </a:r>
            <a:r>
              <a:rPr lang="de-DE" altLang="de-DE" sz="1600"/>
              <a:t>durch Schaffung von Gewässerentwicklungsräumen in Auenbereichen (z.B. Wiederanschluss von Altarmen, Anlage von Auwäldern</a:t>
            </a:r>
            <a:r>
              <a:rPr lang="de-DE" altLang="de-DE" sz="1400"/>
              <a:t>)</a:t>
            </a:r>
          </a:p>
          <a:p>
            <a:pPr>
              <a:lnSpc>
                <a:spcPct val="80000"/>
              </a:lnSpc>
            </a:pPr>
            <a:r>
              <a:rPr lang="de-DE" altLang="de-DE" sz="2000" b="1"/>
              <a:t>Anlage und Gestaltung von Randstreifen und Schutzpflanzungen</a:t>
            </a:r>
            <a:r>
              <a:rPr lang="de-DE" altLang="de-DE" sz="2000"/>
              <a:t> </a:t>
            </a:r>
            <a:r>
              <a:rPr lang="de-DE" altLang="de-DE" sz="1600"/>
              <a:t>(z.B. zur Ermöglichung einer eigendynamischen Gewässerentwicklung bzw. Reduzierung von Stoffeinträgen)</a:t>
            </a:r>
          </a:p>
          <a:p>
            <a:pPr>
              <a:lnSpc>
                <a:spcPct val="80000"/>
              </a:lnSpc>
            </a:pPr>
            <a:r>
              <a:rPr lang="de-DE" altLang="de-DE" sz="2000" b="1"/>
              <a:t>Verbesserung der ökologischen Durchgängigkeit</a:t>
            </a:r>
            <a:r>
              <a:rPr lang="de-DE" altLang="de-DE" sz="2000"/>
              <a:t> </a:t>
            </a:r>
            <a:r>
              <a:rPr lang="de-DE" altLang="de-DE" sz="1600"/>
              <a:t>der Gewässer (z.B. durch Fischaufstiegsanlagen wie Umfluter oder Fischpässe</a:t>
            </a:r>
          </a:p>
          <a:p>
            <a:pPr>
              <a:lnSpc>
                <a:spcPct val="80000"/>
              </a:lnSpc>
            </a:pPr>
            <a:r>
              <a:rPr lang="de-DE" altLang="de-DE" sz="2000" b="1"/>
              <a:t>Verbesserung  des  Wasserrückhalts</a:t>
            </a:r>
            <a:r>
              <a:rPr lang="de-DE" altLang="de-DE" sz="2000"/>
              <a:t>  </a:t>
            </a:r>
            <a:r>
              <a:rPr lang="de-DE" altLang="de-DE" sz="1600"/>
              <a:t>in  der  Landschaft  (z.B. durch Laufverlängerungen, Rückverlegung von Deichen)</a:t>
            </a:r>
          </a:p>
          <a:p>
            <a:pPr>
              <a:lnSpc>
                <a:spcPct val="80000"/>
              </a:lnSpc>
            </a:pPr>
            <a:r>
              <a:rPr lang="de-DE" altLang="de-DE" sz="2000" b="1"/>
              <a:t>Konzeptionelle Vorarbeiten, Planungen</a:t>
            </a:r>
            <a:r>
              <a:rPr lang="de-DE" altLang="de-DE" sz="2000"/>
              <a:t> </a:t>
            </a:r>
            <a:r>
              <a:rPr lang="de-DE" altLang="de-DE" sz="1600"/>
              <a:t>und Erhebungen sowie nachfolgende Kontrolluntersuchungen einschließlich begleitender Qualitätssicherungsmaßnahmen (z.B. Machbarkeitsstudien, Genehmigungsplanungen, Erfolgskontrollen, Monitoring</a:t>
            </a:r>
            <a:r>
              <a:rPr lang="de-DE" altLang="de-DE" sz="2000"/>
              <a:t>)</a:t>
            </a:r>
          </a:p>
          <a:p>
            <a:pPr>
              <a:lnSpc>
                <a:spcPct val="80000"/>
              </a:lnSpc>
            </a:pPr>
            <a:r>
              <a:rPr lang="de-DE" altLang="de-DE" sz="2000" b="1"/>
              <a:t>Sonstige zur Durchführung des Vorhaben zwingend erforderlichen Aufwendungen</a:t>
            </a:r>
            <a:r>
              <a:rPr lang="de-DE" altLang="de-DE" sz="2000"/>
              <a:t> </a:t>
            </a:r>
            <a:r>
              <a:rPr lang="de-DE" altLang="de-DE" sz="1600"/>
              <a:t>einschließlich Entschädigungszahlungen (z.B. Denkmalschutzaufwendungen bei der Umgestaltung historischer Mühlstauanlagen)</a:t>
            </a:r>
          </a:p>
        </p:txBody>
      </p:sp>
    </p:spTree>
    <p:extLst>
      <p:ext uri="{BB962C8B-B14F-4D97-AF65-F5344CB8AC3E}">
        <p14:creationId xmlns:p14="http://schemas.microsoft.com/office/powerpoint/2010/main" val="21252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Implikationen EU-</a:t>
            </a:r>
            <a:r>
              <a:rPr lang="de-DE" dirty="0" err="1" smtClean="0"/>
              <a:t>Kofinanzierung</a:t>
            </a:r>
            <a:r>
              <a:rPr lang="de-DE" dirty="0" smtClean="0"/>
              <a:t> („PFEIL“)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Es war sehr schwierig, wasserwirtschaftliche Maßnahmen überhaupt im ELER-Programm unterzubringen (Entscheidung der Landesregierung).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B0F0"/>
                </a:solidFill>
              </a:rPr>
              <a:t>EU-Vorgaben verlangen für Investitionen grundsätzlich ein Maßnahmenranking. Dabei schneiden FGE-Maßnahmen an Marschengewässern grundsätzlich schlecht ab.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Eine Ko-Finanzierung durch EU-Mittel ist daher für diese Maßnahmen meistens nicht möglich.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Ausnahme: Maßnahmen an der Ems (Forderung der KOM).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Programmänderungen während der 7-jährigen ELER-Laufzeit sind möglich. Ob wir das wollen und wie wir das tun, ist zur Zeit offen.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307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Seite </a:t>
            </a:r>
            <a:fld id="{38EC6458-D96B-4097-A8F2-E27347B94F4D}" type="slidenum">
              <a:rPr lang="de-DE" altLang="de-DE"/>
              <a:pPr eaLnBrk="1" hangingPunct="1"/>
              <a:t>14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581025"/>
          </a:xfrm>
        </p:spPr>
        <p:txBody>
          <a:bodyPr/>
          <a:lstStyle/>
          <a:p>
            <a:r>
              <a:rPr lang="de-DE" sz="1800" dirty="0" smtClean="0"/>
              <a:t>FGE-Maßnahmen im Sondergebiet (z.B. </a:t>
            </a:r>
            <a:r>
              <a:rPr lang="de-DE" sz="1800" dirty="0" err="1" smtClean="0"/>
              <a:t>Steinkirchener</a:t>
            </a:r>
            <a:r>
              <a:rPr lang="de-DE" sz="1800" dirty="0" smtClean="0"/>
              <a:t> Neuwettern)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Ko-Finanzierung durch EU-Mittel ist zur Zeit voraussichtlich nicht möglich.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Derzeit planen wir mit reinen Landesmitteln aus dem MU-Haushalt.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ML prüft Möglichkeiten, die über die Flurbereinigung möglich sind (Wege- und Gewässerplan).</a:t>
            </a:r>
            <a:endParaRPr lang="de-DE" sz="1800" dirty="0"/>
          </a:p>
        </p:txBody>
      </p:sp>
      <p:sp>
        <p:nvSpPr>
          <p:cNvPr id="409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Seite </a:t>
            </a:r>
            <a:fld id="{67859C29-5EE7-4599-8DFC-AA5BC5CF44BA}" type="slidenum">
              <a:rPr lang="de-DE" altLang="de-DE"/>
              <a:pPr eaLnBrk="1" hangingPunct="1"/>
              <a:t>15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Seite </a:t>
            </a:r>
            <a:fld id="{4A71107F-91EE-4C63-8D8F-48536B0628AC}" type="slidenum">
              <a:rPr lang="de-DE" altLang="de-DE"/>
              <a:pPr eaLnBrk="1" hangingPunct="1"/>
              <a:t>16</a:t>
            </a:fld>
            <a:endParaRPr lang="de-DE" altLang="de-DE"/>
          </a:p>
        </p:txBody>
      </p:sp>
      <p:pic>
        <p:nvPicPr>
          <p:cNvPr id="5124" name="Picture 4" descr="C:\Users\Rudolf\Pictures\2009-08 Stade\IMG_0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7"/>
            <a:ext cx="9144000" cy="68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47664" y="8367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Danke für die Aufmerksamkeit!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432271"/>
          </a:xfrm>
        </p:spPr>
        <p:txBody>
          <a:bodyPr/>
          <a:lstStyle/>
          <a:p>
            <a:r>
              <a:rPr lang="de-DE" altLang="de-DE" sz="1800" dirty="0"/>
              <a:t>Gewässernetz Niedersachsen</a:t>
            </a:r>
          </a:p>
        </p:txBody>
      </p:sp>
      <p:pic>
        <p:nvPicPr>
          <p:cNvPr id="16388" name="Picture 4" descr="Fischwanderwege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340768"/>
            <a:ext cx="5821377" cy="527436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97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8224838" cy="86518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/>
              <a:t>Ökologische Bewertung EG-WRRL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616575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17594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3"/>
          <p:cNvSpPr>
            <a:spLocks noChangeArrowheads="1"/>
          </p:cNvSpPr>
          <p:nvPr/>
        </p:nvSpPr>
        <p:spPr bwMode="auto">
          <a:xfrm>
            <a:off x="2124075" y="2276475"/>
            <a:ext cx="3097213" cy="2879725"/>
          </a:xfrm>
          <a:prstGeom prst="ellipse">
            <a:avLst/>
          </a:prstGeom>
          <a:solidFill>
            <a:srgbClr val="FFCC0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altLang="de-DE" sz="800" b="1">
              <a:latin typeface="Times New Roman" pitchFamily="18" charset="0"/>
            </a:endParaRP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1187450" y="3500438"/>
            <a:ext cx="2952750" cy="2808287"/>
          </a:xfrm>
          <a:prstGeom prst="ellipse">
            <a:avLst/>
          </a:prstGeom>
          <a:solidFill>
            <a:srgbClr val="33CCCC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>
              <a:latin typeface="Calibri" pitchFamily="34" charset="0"/>
            </a:endParaRP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3203575" y="3500438"/>
            <a:ext cx="2951163" cy="2736850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>
              <a:latin typeface="Calibri" pitchFamily="34" charset="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635375" y="2133600"/>
            <a:ext cx="26654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800" b="1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42988" y="4797425"/>
            <a:ext cx="2447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Biologisches </a:t>
            </a:r>
            <a:br>
              <a:rPr lang="de-DE" altLang="de-DE" sz="16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de-DE" altLang="de-DE" sz="16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Besiedlungspotenzial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2195513" y="2997200"/>
            <a:ext cx="30241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16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Fließgewässerschutzsystem</a:t>
            </a:r>
          </a:p>
          <a:p>
            <a:pPr eaLnBrk="0" hangingPunct="0">
              <a:spcBef>
                <a:spcPct val="50000"/>
              </a:spcBef>
            </a:pPr>
            <a:endParaRPr lang="de-DE" altLang="de-DE" sz="1600" b="1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4211638" y="4797425"/>
            <a:ext cx="2017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FFH-Gebiet - wasserabhängig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2195513" y="1773238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 u="sng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4 Komponenten der Prioritätensetzung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6877050" y="2636838"/>
            <a:ext cx="19431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800" b="1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6300788" y="2420938"/>
            <a:ext cx="2519362" cy="2520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de-DE" sz="1400" b="1">
                <a:latin typeface="Calibri" pitchFamily="34" charset="0"/>
              </a:rPr>
              <a:t>Überregionale</a:t>
            </a:r>
            <a:br>
              <a:rPr lang="de-DE" altLang="de-DE" sz="1400" b="1">
                <a:latin typeface="Calibri" pitchFamily="34" charset="0"/>
              </a:rPr>
            </a:br>
            <a:r>
              <a:rPr lang="de-DE" altLang="de-DE" sz="1400" b="1">
                <a:latin typeface="Calibri" pitchFamily="34" charset="0"/>
              </a:rPr>
              <a:t>Wanderrouten Fischfauna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6877050" y="5157788"/>
            <a:ext cx="20875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800" b="1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6802438" y="5734050"/>
            <a:ext cx="2522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Sechs Prioritäten!</a:t>
            </a:r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6011863" y="5876925"/>
            <a:ext cx="72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800" b="1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31" name="AutoShape 18"/>
          <p:cNvSpPr>
            <a:spLocks noChangeArrowheads="1"/>
          </p:cNvSpPr>
          <p:nvPr/>
        </p:nvSpPr>
        <p:spPr bwMode="auto">
          <a:xfrm>
            <a:off x="6011863" y="5734050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>
              <a:latin typeface="Calibri" pitchFamily="34" charset="0"/>
            </a:endParaRPr>
          </a:p>
        </p:txBody>
      </p:sp>
      <p:sp>
        <p:nvSpPr>
          <p:cNvPr id="34832" name="Rechteck 1"/>
          <p:cNvSpPr>
            <a:spLocks noChangeArrowheads="1"/>
          </p:cNvSpPr>
          <p:nvPr/>
        </p:nvSpPr>
        <p:spPr bwMode="auto">
          <a:xfrm>
            <a:off x="539750" y="946150"/>
            <a:ext cx="5472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DE" altLang="de-DE"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Maßnahmenplanung Fließgewässer,</a:t>
            </a:r>
          </a:p>
          <a:p>
            <a:pPr algn="ctr"/>
            <a:r>
              <a:rPr lang="de-DE" altLang="de-DE"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Leitfaden Teil A (Hydromorphologie)</a:t>
            </a:r>
          </a:p>
        </p:txBody>
      </p:sp>
    </p:spTree>
    <p:extLst>
      <p:ext uri="{BB962C8B-B14F-4D97-AF65-F5344CB8AC3E}">
        <p14:creationId xmlns:p14="http://schemas.microsoft.com/office/powerpoint/2010/main" val="255197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7463"/>
          <a:ext cx="9144000" cy="679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Acrobat Document" r:id="rId4" imgW="19986240" imgH="14851548" progId="AcroExch.Document.7">
                  <p:embed/>
                </p:oleObj>
              </mc:Choice>
              <mc:Fallback>
                <p:oleObj name="Acrobat Document" r:id="rId4" imgW="19986240" imgH="148515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63"/>
                        <a:ext cx="9144000" cy="679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feld 1"/>
          <p:cNvSpPr txBox="1">
            <a:spLocks noChangeArrowheads="1"/>
          </p:cNvSpPr>
          <p:nvPr/>
        </p:nvSpPr>
        <p:spPr bwMode="auto">
          <a:xfrm>
            <a:off x="395288" y="5084763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rgbClr val="FF0000"/>
                </a:solidFill>
              </a:rPr>
              <a:t>Rd. </a:t>
            </a:r>
            <a:r>
              <a:rPr lang="de-DE" altLang="de-DE" b="1" dirty="0" smtClean="0">
                <a:solidFill>
                  <a:srgbClr val="FF0000"/>
                </a:solidFill>
              </a:rPr>
              <a:t>9.500 </a:t>
            </a:r>
            <a:r>
              <a:rPr lang="de-DE" altLang="de-DE" b="1" dirty="0">
                <a:solidFill>
                  <a:srgbClr val="FF0000"/>
                </a:solidFill>
              </a:rPr>
              <a:t>km prioritäre Wasserkörper in Niedersachsen</a:t>
            </a:r>
          </a:p>
        </p:txBody>
      </p:sp>
    </p:spTree>
    <p:extLst>
      <p:ext uri="{BB962C8B-B14F-4D97-AF65-F5344CB8AC3E}">
        <p14:creationId xmlns:p14="http://schemas.microsoft.com/office/powerpoint/2010/main" val="14134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Koalitionsvertrag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1200" b="1" dirty="0" smtClean="0"/>
              <a:t>Erneuerung und Zusammenhalt</a:t>
            </a:r>
          </a:p>
          <a:p>
            <a:pPr algn="ctr"/>
            <a:r>
              <a:rPr lang="de-DE" sz="1200" dirty="0" smtClean="0"/>
              <a:t>Nachhaltige Politik für Niedersachsen</a:t>
            </a:r>
          </a:p>
          <a:p>
            <a:pPr algn="ctr"/>
            <a:r>
              <a:rPr lang="de-DE" sz="1200" dirty="0" smtClean="0"/>
              <a:t>Koalitionsvertrag</a:t>
            </a:r>
          </a:p>
          <a:p>
            <a:pPr algn="ctr"/>
            <a:r>
              <a:rPr lang="de-DE" sz="1200" dirty="0" smtClean="0"/>
              <a:t>zwischen</a:t>
            </a:r>
          </a:p>
          <a:p>
            <a:pPr algn="ctr"/>
            <a:r>
              <a:rPr lang="de-DE" sz="1200" dirty="0" smtClean="0"/>
              <a:t>der Sozialdemokratischen Partei Deutschlands (SPD)</a:t>
            </a:r>
          </a:p>
          <a:p>
            <a:pPr algn="ctr"/>
            <a:r>
              <a:rPr lang="de-DE" sz="1200" dirty="0" smtClean="0"/>
              <a:t>Landesverband Niedersachsen</a:t>
            </a:r>
          </a:p>
          <a:p>
            <a:pPr algn="ctr"/>
            <a:r>
              <a:rPr lang="de-DE" sz="1200" dirty="0" smtClean="0"/>
              <a:t>und</a:t>
            </a:r>
          </a:p>
          <a:p>
            <a:pPr algn="ctr"/>
            <a:r>
              <a:rPr lang="de-DE" sz="1200" dirty="0" smtClean="0"/>
              <a:t>Bündnis 90/Die Grünen</a:t>
            </a:r>
          </a:p>
          <a:p>
            <a:pPr algn="ctr"/>
            <a:r>
              <a:rPr lang="de-DE" sz="1200" dirty="0" smtClean="0"/>
              <a:t>Landesverband Niedersachsen</a:t>
            </a:r>
          </a:p>
          <a:p>
            <a:pPr algn="ctr"/>
            <a:r>
              <a:rPr lang="de-DE" sz="1200" dirty="0" smtClean="0"/>
              <a:t>für die 17. Wahlperiode des Niedersächsischen Landtages</a:t>
            </a:r>
          </a:p>
          <a:p>
            <a:pPr algn="ctr"/>
            <a:r>
              <a:rPr lang="de-DE" sz="1200" dirty="0" smtClean="0"/>
              <a:t>2013 bis 2018</a:t>
            </a:r>
          </a:p>
          <a:p>
            <a:pPr algn="ctr"/>
            <a:endParaRPr lang="de-DE" sz="1200" dirty="0" smtClean="0"/>
          </a:p>
          <a:p>
            <a:pPr algn="ctr"/>
            <a:endParaRPr lang="de-DE" sz="1200" dirty="0"/>
          </a:p>
          <a:p>
            <a:pPr marL="0" indent="0"/>
            <a:r>
              <a:rPr lang="de-DE" sz="1800" dirty="0" smtClean="0"/>
              <a:t>„Die Renaturierung der Fließgewässer ist unter der Maßgabe der EU- Wasserrahmenrichtlinie fortzusetzen mit dem Ziel, mindestens die als prioritär identifizierten Gewässer in den geforderten ökologisch guten Zustand zu überführen.“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76E6F1B1-83E0-4750-89F5-CCA75A7AE85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95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28638" y="1124744"/>
            <a:ext cx="8229600" cy="648071"/>
          </a:xfrm>
        </p:spPr>
        <p:txBody>
          <a:bodyPr lIns="90000" tIns="46800" rIns="90000" bIns="46800"/>
          <a:lstStyle/>
          <a:p>
            <a:r>
              <a:rPr lang="de-DE" altLang="de-DE" sz="1800" dirty="0"/>
              <a:t>Anzahl WK guter/mäßiger ökol. Zustand/Potential</a:t>
            </a:r>
            <a:r>
              <a:rPr lang="de-DE" altLang="de-DE" sz="2800" dirty="0"/>
              <a:t/>
            </a:r>
            <a:br>
              <a:rPr lang="de-DE" altLang="de-DE" sz="2800" dirty="0"/>
            </a:br>
            <a:endParaRPr lang="de-DE" altLang="de-DE" sz="2800" dirty="0"/>
          </a:p>
        </p:txBody>
      </p:sp>
      <p:graphicFrame>
        <p:nvGraphicFramePr>
          <p:cNvPr id="9220" name="Object 11"/>
          <p:cNvGraphicFramePr>
            <a:graphicFrameLocks noChangeAspect="1"/>
          </p:cNvGraphicFramePr>
          <p:nvPr>
            <p:ph idx="4294967295"/>
          </p:nvPr>
        </p:nvGraphicFramePr>
        <p:xfrm>
          <a:off x="395288" y="1628775"/>
          <a:ext cx="8480425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iagramm" r:id="rId4" imgW="7953494" imgH="4467344" progId="Excel.Chart.8">
                  <p:embed/>
                </p:oleObj>
              </mc:Choice>
              <mc:Fallback>
                <p:oleObj name="Diagramm" r:id="rId4" imgW="7953494" imgH="446734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480425" cy="476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2" name="Oval 14"/>
          <p:cNvSpPr>
            <a:spLocks noChangeArrowheads="1"/>
          </p:cNvSpPr>
          <p:nvPr/>
        </p:nvSpPr>
        <p:spPr bwMode="auto">
          <a:xfrm>
            <a:off x="2916238" y="2997200"/>
            <a:ext cx="2590800" cy="2592388"/>
          </a:xfrm>
          <a:prstGeom prst="ellipse">
            <a:avLst/>
          </a:prstGeom>
          <a:noFill/>
          <a:ln w="5080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4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6E6F1B1-83E0-4750-89F5-CCA75A7AE85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0599"/>
            <a:ext cx="8118965" cy="59337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092280" y="4653136"/>
            <a:ext cx="1598612" cy="12700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100" i="1" dirty="0">
                <a:cs typeface="Arial" charset="0"/>
              </a:rPr>
              <a:t>18.000 km </a:t>
            </a:r>
          </a:p>
          <a:p>
            <a:r>
              <a:rPr lang="de-DE" altLang="de-DE" sz="1100" i="1" dirty="0">
                <a:cs typeface="Arial" charset="0"/>
              </a:rPr>
              <a:t>EU-Berichtsgewässer NI                                                davon 9500 km </a:t>
            </a:r>
          </a:p>
          <a:p>
            <a:r>
              <a:rPr lang="de-DE" altLang="de-DE" sz="1100" i="1" dirty="0">
                <a:cs typeface="Arial" charset="0"/>
              </a:rPr>
              <a:t>Prioritätsgewässer                            davon 3300 km Schwerpunktgewässer </a:t>
            </a:r>
          </a:p>
        </p:txBody>
      </p:sp>
    </p:spTree>
    <p:extLst>
      <p:ext uri="{BB962C8B-B14F-4D97-AF65-F5344CB8AC3E}">
        <p14:creationId xmlns:p14="http://schemas.microsoft.com/office/powerpoint/2010/main" val="14441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r>
              <a:rPr lang="de-DE" altLang="de-DE" sz="2800"/>
              <a:t>Umsetzung in Schwerpunkträumen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endParaRPr lang="de-DE" altLang="de-DE" sz="2400"/>
          </a:p>
          <a:p>
            <a:r>
              <a:rPr lang="de-DE" altLang="de-DE" sz="2400" b="1"/>
              <a:t>"Vor Ort geht’s am besten gemeinsam“</a:t>
            </a:r>
          </a:p>
          <a:p>
            <a:endParaRPr lang="de-DE" altLang="de-DE" sz="2400" b="1"/>
          </a:p>
          <a:p>
            <a:r>
              <a:rPr lang="de-DE" altLang="de-DE" sz="2400"/>
              <a:t>Intensive Projektbegleitung:</a:t>
            </a:r>
          </a:p>
          <a:p>
            <a:r>
              <a:rPr lang="de-DE" altLang="de-DE" sz="2400"/>
              <a:t>	&gt; Gewässerkoordinator ( = „Kümmerer“)</a:t>
            </a:r>
            <a:r>
              <a:rPr lang="de-DE" altLang="de-DE" sz="2400" i="1"/>
              <a:t> </a:t>
            </a:r>
            <a:br>
              <a:rPr lang="de-DE" altLang="de-DE" sz="2400" i="1"/>
            </a:br>
            <a:r>
              <a:rPr lang="de-DE" altLang="de-DE" sz="2400" i="1"/>
              <a:t>		(Idee &gt; Schlussrechnung)</a:t>
            </a:r>
          </a:p>
          <a:p>
            <a:r>
              <a:rPr lang="de-DE" altLang="de-DE" sz="2400"/>
              <a:t>regionaler Einsatz auf Ebene der Bearbeitungsgebiete</a:t>
            </a:r>
          </a:p>
          <a:p>
            <a:r>
              <a:rPr lang="de-DE" altLang="de-DE" sz="2400"/>
              <a:t>regionale Kooperationen (gründen)</a:t>
            </a:r>
          </a:p>
          <a:p>
            <a:r>
              <a:rPr lang="de-DE" altLang="de-DE" sz="2400"/>
              <a:t>Drittmittel einwerben</a:t>
            </a:r>
          </a:p>
          <a:p>
            <a:r>
              <a:rPr lang="de-DE" altLang="de-DE" sz="2400"/>
              <a:t>Flächenbeschaffung unterstützen</a:t>
            </a:r>
          </a:p>
        </p:txBody>
      </p:sp>
    </p:spTree>
    <p:extLst>
      <p:ext uri="{BB962C8B-B14F-4D97-AF65-F5344CB8AC3E}">
        <p14:creationId xmlns:p14="http://schemas.microsoft.com/office/powerpoint/2010/main" val="69547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1">
  <a:themeElements>
    <a:clrScheme name="Prä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</Template>
  <TotalTime>0</TotalTime>
  <Words>541</Words>
  <Application>Microsoft Office PowerPoint</Application>
  <PresentationFormat>Bildschirmpräsentation (4:3)</PresentationFormat>
  <Paragraphs>116</Paragraphs>
  <Slides>16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Präsentation1</vt:lpstr>
      <vt:lpstr>Microsoft Office Excel-Diagramm</vt:lpstr>
      <vt:lpstr>Adobe Acrobat 7.0 Document</vt:lpstr>
      <vt:lpstr>PowerPoint-Präsentation</vt:lpstr>
      <vt:lpstr>Gewässernetz Niedersachsen</vt:lpstr>
      <vt:lpstr>Ökologische Bewertung EG-WRRL</vt:lpstr>
      <vt:lpstr>PowerPoint-Präsentation</vt:lpstr>
      <vt:lpstr>PowerPoint-Präsentation</vt:lpstr>
      <vt:lpstr>Koalitionsvertrag</vt:lpstr>
      <vt:lpstr>Anzahl WK guter/mäßiger ökol. Zustand/Potential </vt:lpstr>
      <vt:lpstr>PowerPoint-Präsentation</vt:lpstr>
      <vt:lpstr>Umsetzung in Schwerpunkträumen</vt:lpstr>
      <vt:lpstr>Umsetzung außerhalb von landesweiten Schwerpunkträumen</vt:lpstr>
      <vt:lpstr>Regionale Schwerpunktsetzung</vt:lpstr>
      <vt:lpstr>Mittelausstattung FGE</vt:lpstr>
      <vt:lpstr>Fördergegenstand FGE-RL</vt:lpstr>
      <vt:lpstr>Implikationen EU-Kofinanzierung („PFEIL“)</vt:lpstr>
      <vt:lpstr>FGE-Maßnahmen im Sondergebiet (z.B. Steinkirchener Neuwettern)</vt:lpstr>
      <vt:lpstr>PowerPoint-Präsentation</vt:lpstr>
    </vt:vector>
  </TitlesOfParts>
  <Company>Land Niedersachsen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wilhelmi</dc:creator>
  <cp:lastModifiedBy>Rudolf</cp:lastModifiedBy>
  <cp:revision>14</cp:revision>
  <dcterms:created xsi:type="dcterms:W3CDTF">2011-02-23T07:24:30Z</dcterms:created>
  <dcterms:modified xsi:type="dcterms:W3CDTF">2014-07-15T20:39:08Z</dcterms:modified>
</cp:coreProperties>
</file>