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35" r:id="rId2"/>
    <p:sldId id="336" r:id="rId3"/>
    <p:sldId id="346" r:id="rId4"/>
    <p:sldId id="340" r:id="rId5"/>
    <p:sldId id="343" r:id="rId6"/>
    <p:sldId id="344" r:id="rId7"/>
    <p:sldId id="345" r:id="rId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D18B"/>
    <a:srgbClr val="9ED79B"/>
    <a:srgbClr val="E5BB09"/>
    <a:srgbClr val="FFFF66"/>
    <a:srgbClr val="FFCC00"/>
    <a:srgbClr val="FFFFCC"/>
    <a:srgbClr val="008000"/>
    <a:srgbClr val="006600"/>
    <a:srgbClr val="00CC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420" autoAdjust="0"/>
    <p:restoredTop sz="88395" autoAdjust="0"/>
  </p:normalViewPr>
  <p:slideViewPr>
    <p:cSldViewPr snapToGrid="0" snapToObjects="1">
      <p:cViewPr varScale="1">
        <p:scale>
          <a:sx n="123" d="100"/>
          <a:sy n="123" d="100"/>
        </p:scale>
        <p:origin x="-128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C461B-D548-4884-8991-5EAEB748AB4B}" type="datetimeFigureOut">
              <a:rPr lang="de-DE" smtClean="0"/>
              <a:t>03.06.2014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552DB8-7195-4F55-9342-79103E5DED06}" type="slidenum">
              <a:rPr lang="de-DE" smtClean="0"/>
              <a:t>‹Nr.›</a:t>
            </a:fld>
            <a:endParaRPr lang="de-DE"/>
          </a:p>
        </p:txBody>
      </p:sp>
    </p:spTree>
    <p:extLst>
      <p:ext uri="{BB962C8B-B14F-4D97-AF65-F5344CB8AC3E}">
        <p14:creationId xmlns:p14="http://schemas.microsoft.com/office/powerpoint/2010/main" val="316410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Eine landwirtschaftliche Beratung zum Grundwasserschutz (Schutz vor Nitrateinträgen) wird in Niedersachsen bereits seit 2010 angeboten. Hierzu wurde eine Gebietskulisse aufgestellt, die in 9 Beratungsgebiete</a:t>
            </a:r>
            <a:r>
              <a:rPr lang="de-DE" baseline="0" dirty="0" smtClean="0"/>
              <a:t> unterteilt wurde. In diesen 9 Gebieten waren 5 externe Beratungsträger im Einsatz.</a:t>
            </a:r>
            <a:endParaRPr lang="de-DE" dirty="0"/>
          </a:p>
        </p:txBody>
      </p:sp>
      <p:sp>
        <p:nvSpPr>
          <p:cNvPr id="4" name="Foliennummernplatzhalter 3"/>
          <p:cNvSpPr>
            <a:spLocks noGrp="1"/>
          </p:cNvSpPr>
          <p:nvPr>
            <p:ph type="sldNum" sz="quarter" idx="10"/>
          </p:nvPr>
        </p:nvSpPr>
        <p:spPr/>
        <p:txBody>
          <a:bodyPr/>
          <a:lstStyle/>
          <a:p>
            <a:fld id="{F2552DB8-7195-4F55-9342-79103E5DED06}" type="slidenum">
              <a:rPr lang="de-DE" smtClean="0"/>
              <a:t>1</a:t>
            </a:fld>
            <a:endParaRPr lang="de-DE"/>
          </a:p>
        </p:txBody>
      </p:sp>
    </p:spTree>
    <p:extLst>
      <p:ext uri="{BB962C8B-B14F-4D97-AF65-F5344CB8AC3E}">
        <p14:creationId xmlns:p14="http://schemas.microsoft.com/office/powerpoint/2010/main" val="158570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Jahr</a:t>
            </a:r>
            <a:r>
              <a:rPr lang="de-DE" baseline="0" dirty="0" smtClean="0"/>
              <a:t> 2013 endeten die Verträge für die Beratungsträger. Aufgrund der guten Erfahrungen mit der Beratung sollte sie „nahtlos“ ab dem 01.01.2014 fortgeführt werden (also ohne zeitliche Unterbrechung), so dass die Beratung im Jahr 2013 neu ausgeschrieben wurde. Hierfür war ein europaweites Ausschreibungsverfahren erforderlich. Damit einhergehend wurden auch die Inhalte der Beratung angepasst und um Belange des Oberflächengewässerschutzes erweitert: </a:t>
            </a:r>
            <a:r>
              <a:rPr lang="de-DE" dirty="0" smtClean="0"/>
              <a:t>Seit 2014 ist die Kulisse in einigen Bereichen Niedersachsens auch räumlich erweitert worden. Die Gesamtkulisse wurde daher in nunmehr 10 Beratungsgebiete aufgeteilt;</a:t>
            </a:r>
            <a:r>
              <a:rPr lang="de-DE" baseline="0" dirty="0" smtClean="0"/>
              <a:t> in 3 der 10 Gebiete wird pilothaft eine kombinierte Beratung zum Grundwasser- und Oberflächengewässerschutz angeboten. </a:t>
            </a:r>
          </a:p>
          <a:p>
            <a:r>
              <a:rPr lang="de-DE" baseline="0" dirty="0" smtClean="0"/>
              <a:t>Die Laufzeit ist zunächst auf 1 Jahr angelegt und wird mit hoher Wahrscheinlichkeit um 1 weiteres Jahr verlängert (insgesamt bis zum 31.12.2015). Es ist davon auszugehen, dass auch darüber hinaus die Beratung fortgeführt werden wird. Dafür sind dann neue Ausschreibungsverfahren erforderlich. Es ist durchaus möglich aber nicht sicher, dass bzw. ob auch in weiteren Bereichen eine Beratung zum Oberflächengewässerschutz angeboten werden wird.</a:t>
            </a:r>
            <a:endParaRPr lang="de-DE" dirty="0"/>
          </a:p>
        </p:txBody>
      </p:sp>
      <p:sp>
        <p:nvSpPr>
          <p:cNvPr id="4" name="Foliennummernplatzhalter 3"/>
          <p:cNvSpPr>
            <a:spLocks noGrp="1"/>
          </p:cNvSpPr>
          <p:nvPr>
            <p:ph type="sldNum" sz="quarter" idx="10"/>
          </p:nvPr>
        </p:nvSpPr>
        <p:spPr/>
        <p:txBody>
          <a:bodyPr/>
          <a:lstStyle/>
          <a:p>
            <a:fld id="{F2552DB8-7195-4F55-9342-79103E5DED06}" type="slidenum">
              <a:rPr lang="de-DE" smtClean="0"/>
              <a:t>2</a:t>
            </a:fld>
            <a:endParaRPr lang="de-DE"/>
          </a:p>
        </p:txBody>
      </p:sp>
    </p:spTree>
    <p:extLst>
      <p:ext uri="{BB962C8B-B14F-4D97-AF65-F5344CB8AC3E}">
        <p14:creationId xmlns:p14="http://schemas.microsoft.com/office/powerpoint/2010/main" val="406663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dieser</a:t>
            </a:r>
            <a:r>
              <a:rPr lang="de-DE" baseline="0" dirty="0" smtClean="0"/>
              <a:t> Folie sind die Beratungsgebiete genannt in denen die kombinierte Beratung zum Grundwasser- und Oberflächengewässerschutz angeboten sowie die vor Ort tätigen </a:t>
            </a:r>
            <a:r>
              <a:rPr lang="de-DE" baseline="0" dirty="0" err="1" smtClean="0"/>
              <a:t>Berrtungsträger</a:t>
            </a:r>
            <a:r>
              <a:rPr lang="de-DE" baseline="0" dirty="0" smtClean="0"/>
              <a:t> (weiße Kästchen). Alle drei Beratungsträger haben in diesen Regionen bereits zum Grundwasserschutz ab 2010 beraten.</a:t>
            </a:r>
          </a:p>
          <a:p>
            <a:r>
              <a:rPr lang="de-DE" baseline="0" dirty="0" smtClean="0"/>
              <a:t>Durch die Neuausschreibung der Beratung ist ein weiterer, neuer Beratungsträger beauftragt worden, die „Landwirtschaftliche Unternehmensberatung Bergen“ (LU Bergen; graues Kästchen). Die LU Bergen berät jedoch im aktuell laufenden Projektzeitraum (also bis 31.12.2015) nur zum Themenfeld „Grundwasserschutz“. Es handelt sich dabei nicht um ein neues Beratungsgebiet. In diesem Gebiet („Obere Aller rechts“) war zuvor der Beratungsträger „IGLU“ tätig, der im Gebiet „Untere Aller rechts“ die Beratung weiter fortführt.</a:t>
            </a:r>
            <a:endParaRPr lang="de-DE" dirty="0"/>
          </a:p>
        </p:txBody>
      </p:sp>
      <p:sp>
        <p:nvSpPr>
          <p:cNvPr id="4" name="Foliennummernplatzhalter 3"/>
          <p:cNvSpPr>
            <a:spLocks noGrp="1"/>
          </p:cNvSpPr>
          <p:nvPr>
            <p:ph type="sldNum" sz="quarter" idx="10"/>
          </p:nvPr>
        </p:nvSpPr>
        <p:spPr/>
        <p:txBody>
          <a:bodyPr/>
          <a:lstStyle/>
          <a:p>
            <a:fld id="{F2552DB8-7195-4F55-9342-79103E5DED06}" type="slidenum">
              <a:rPr lang="de-DE" smtClean="0"/>
              <a:t>3</a:t>
            </a:fld>
            <a:endParaRPr lang="de-DE"/>
          </a:p>
        </p:txBody>
      </p:sp>
    </p:spTree>
    <p:extLst>
      <p:ext uri="{BB962C8B-B14F-4D97-AF65-F5344CB8AC3E}">
        <p14:creationId xmlns:p14="http://schemas.microsoft.com/office/powerpoint/2010/main" val="217191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sind die wesentlichen Gründe für die Auswahl der Gebiete für die pilothafte </a:t>
            </a:r>
            <a:r>
              <a:rPr lang="de-DE" baseline="0" dirty="0" smtClean="0"/>
              <a:t>Beratung zum Oberflächengewässerschutz aufgeführt. Grundsätzlich gilt, dass </a:t>
            </a:r>
            <a:r>
              <a:rPr lang="de-DE" u="sng" baseline="0" dirty="0" smtClean="0"/>
              <a:t>alle</a:t>
            </a:r>
            <a:r>
              <a:rPr lang="de-DE" baseline="0" dirty="0" smtClean="0"/>
              <a:t> Kriterien erfüllt sein sollten.</a:t>
            </a:r>
          </a:p>
          <a:p>
            <a:r>
              <a:rPr lang="de-DE" baseline="0" dirty="0" smtClean="0"/>
              <a:t>Zu 1): Neben P-Belastungen stehen auch N-Belastungen im Fokus der Betrachtungen. P wirkt v.a. auf die Gewässer „vor Ort“, N wird aus Gründen des Küsten- und Meeresgewässerschutzes berücksichtigt (Eintrag per Ferntransport). </a:t>
            </a:r>
          </a:p>
          <a:p>
            <a:r>
              <a:rPr lang="de-DE" baseline="0" dirty="0" smtClean="0"/>
              <a:t>Zu 2): In den westlichen Landesteilen hat die Viehhaltung einen großen Stellenwert hinsichtlich der landwirtschaftlichen Strukturen (daraus resultieren unter anderem hohe Anteile an intensiv genutztem Grünland sowie i.d.R. ein hoher Anteil von Maisanbau), in den östlichen Teilen überwiegt i.d.R. der Ackerbau. Im Bereich des Gebiets „Mittlere Weser“ sind Moore verbreitet, die (zumindest) teilweise degeneriert sind und landwirtschaftlich genutzt werden und als Quellen für P-Verbindungen gelten können.</a:t>
            </a:r>
          </a:p>
          <a:p>
            <a:r>
              <a:rPr lang="de-DE" baseline="0" dirty="0" smtClean="0"/>
              <a:t>Zu 3): Um eine Beratung zum Oberflächengewässerschutz nicht unmittelbar bei „Null“ starten zu lassen, ist die räumliche Nähe zu den bereits bestehenden Gebieten der Zielkulisse erforderlich. Auf diese Wiese können die von den Beratern bereits aufgebauten Kommunikationsstrukturen vor Ort genutzt werden.</a:t>
            </a:r>
          </a:p>
          <a:p>
            <a:r>
              <a:rPr lang="de-DE" baseline="0" dirty="0" smtClean="0"/>
              <a:t>Zu 4): In den letztlich ausgewählten Gebieten lagen viele Informationen vor. Als wichtigste sind zu nennen: Die „</a:t>
            </a:r>
            <a:r>
              <a:rPr lang="de-DE" baseline="0" dirty="0" err="1" smtClean="0"/>
              <a:t>WAgriCo</a:t>
            </a:r>
            <a:r>
              <a:rPr lang="de-DE" baseline="0" dirty="0" smtClean="0"/>
              <a:t>-Projekte“ (v.a. Gebiete „Mittlere Ems Süd“ und „Mittlere Weser“), bereits durchgeführte Modellierungen (auch wenn diese schon älter waren; zusätzlich zu den genannten auch „Aller links“) sowie Detailuntersuchungen zur Oberflächengewässerqualität („Aller links“, Untersuchungen zu Pflanzenschutzmitteln im Bereich der </a:t>
            </a:r>
            <a:r>
              <a:rPr lang="de-DE" baseline="0" dirty="0" err="1" smtClean="0"/>
              <a:t>Fuhse</a:t>
            </a:r>
            <a:r>
              <a:rPr lang="de-DE" baseline="0" dirty="0" smtClean="0"/>
              <a:t> und ihres Einzugsgebiets).</a:t>
            </a:r>
            <a:endParaRPr lang="de-DE" dirty="0"/>
          </a:p>
        </p:txBody>
      </p:sp>
      <p:sp>
        <p:nvSpPr>
          <p:cNvPr id="4" name="Foliennummernplatzhalter 3"/>
          <p:cNvSpPr>
            <a:spLocks noGrp="1"/>
          </p:cNvSpPr>
          <p:nvPr>
            <p:ph type="sldNum" sz="quarter" idx="10"/>
          </p:nvPr>
        </p:nvSpPr>
        <p:spPr/>
        <p:txBody>
          <a:bodyPr/>
          <a:lstStyle/>
          <a:p>
            <a:fld id="{F2552DB8-7195-4F55-9342-79103E5DED06}" type="slidenum">
              <a:rPr lang="de-DE" smtClean="0"/>
              <a:t>4</a:t>
            </a:fld>
            <a:endParaRPr lang="de-DE"/>
          </a:p>
        </p:txBody>
      </p:sp>
    </p:spTree>
    <p:extLst>
      <p:ext uri="{BB962C8B-B14F-4D97-AF65-F5344CB8AC3E}">
        <p14:creationId xmlns:p14="http://schemas.microsoft.com/office/powerpoint/2010/main" val="74250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WRRL-Beratung baut auf</a:t>
            </a:r>
            <a:r>
              <a:rPr lang="de-DE" baseline="0" dirty="0" smtClean="0"/>
              <a:t> zwei Säulen auf:</a:t>
            </a:r>
          </a:p>
          <a:p>
            <a:r>
              <a:rPr lang="de-DE" baseline="0" dirty="0" smtClean="0"/>
              <a:t>1) Landwirtschaftliche Beratung: Die Beratungsträger sollen auf betrieblicher Ebene den Landwirten helfen, die ausgebrachten Dünger optimal auszunutzen und so die Effektivität der Nährstoffe verbessern. Dies wird durch eine Beratung der Landwirte in unterschiedlicher Intensität erreicht.  Dies reicht z.B. von einer detaillierten Düngeplanung für einzelne Betriebe bis zu Feldtagen, bei denen die Beratungsträger Empfehlungen zur Düngung vor einem größeren Zuhörerkreis aussprechen. Eine weitere Aufgabe ist es, Agrarumweltmaßnahmen zu </a:t>
            </a:r>
            <a:r>
              <a:rPr lang="de-DE" baseline="0" dirty="0" err="1" smtClean="0"/>
              <a:t>vermittlen</a:t>
            </a:r>
            <a:r>
              <a:rPr lang="de-DE" baseline="0" dirty="0" smtClean="0"/>
              <a:t> (sie stellen die 2. Säule dar).</a:t>
            </a:r>
          </a:p>
          <a:p>
            <a:r>
              <a:rPr lang="de-DE" baseline="0" dirty="0" smtClean="0"/>
              <a:t>2) Agrarumweltmaßnahmen: Es handelt sich dabei um Maßnahmen, die freiwillig von Landwirten auf geeigneten Flächen umgesetzt werden. Zusätzliche Aufwendungen, die durch die Umsetzungen der Maßnahmen entstehen (z.B. zusätzliche Arbeitsschritte bei der Feldbearbeitung) werden finanziell ausgeglichen. Einige Maßnahmen werden nur in der Kulisse „WRRL-Beratung“ angeboten. Die Maßnahmen sind im „</a:t>
            </a:r>
            <a:r>
              <a:rPr lang="de-DE" baseline="0" dirty="0" err="1" smtClean="0"/>
              <a:t>NiB</a:t>
            </a:r>
            <a:r>
              <a:rPr lang="de-DE" baseline="0" dirty="0" smtClean="0"/>
              <a:t>-AUM“ (sprich: </a:t>
            </a:r>
            <a:r>
              <a:rPr lang="de-DE" baseline="0" dirty="0" err="1" smtClean="0"/>
              <a:t>Nibaum</a:t>
            </a:r>
            <a:r>
              <a:rPr lang="de-DE" baseline="0" smtClean="0"/>
              <a:t>)  aufgeführt.</a:t>
            </a:r>
            <a:endParaRPr lang="de-DE" dirty="0"/>
          </a:p>
        </p:txBody>
      </p:sp>
      <p:sp>
        <p:nvSpPr>
          <p:cNvPr id="4" name="Foliennummernplatzhalter 3"/>
          <p:cNvSpPr>
            <a:spLocks noGrp="1"/>
          </p:cNvSpPr>
          <p:nvPr>
            <p:ph type="sldNum" sz="quarter" idx="10"/>
          </p:nvPr>
        </p:nvSpPr>
        <p:spPr/>
        <p:txBody>
          <a:bodyPr/>
          <a:lstStyle/>
          <a:p>
            <a:fld id="{F2552DB8-7195-4F55-9342-79103E5DED06}" type="slidenum">
              <a:rPr lang="de-DE" smtClean="0"/>
              <a:t>5</a:t>
            </a:fld>
            <a:endParaRPr lang="de-DE"/>
          </a:p>
        </p:txBody>
      </p:sp>
    </p:spTree>
    <p:extLst>
      <p:ext uri="{BB962C8B-B14F-4D97-AF65-F5344CB8AC3E}">
        <p14:creationId xmlns:p14="http://schemas.microsoft.com/office/powerpoint/2010/main" val="400545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Basis von</a:t>
            </a:r>
            <a:r>
              <a:rPr lang="de-DE" baseline="0" dirty="0" smtClean="0"/>
              <a:t> </a:t>
            </a:r>
            <a:r>
              <a:rPr lang="de-DE" baseline="0" dirty="0" err="1" smtClean="0"/>
              <a:t>NiB</a:t>
            </a:r>
            <a:r>
              <a:rPr lang="de-DE" baseline="0" dirty="0" smtClean="0"/>
              <a:t>-AUM ist die ELER-Verordnung (ELER: </a:t>
            </a:r>
            <a:r>
              <a:rPr lang="de-DE" dirty="0" smtClean="0"/>
              <a:t>Europäischer Landwirtschaftsfonds für die Entwicklung des ländlichen Raums). Aufgrund der Aktualisierung der Gemeinsamen Agrarpolitik</a:t>
            </a:r>
            <a:r>
              <a:rPr lang="de-DE" baseline="0" dirty="0" smtClean="0"/>
              <a:t> (GAP) auf EU-Ebene sind die </a:t>
            </a:r>
            <a:r>
              <a:rPr lang="de-DE" dirty="0" smtClean="0"/>
              <a:t>Durchführungsvorschriften hierfür jedoch noch nicht abschließend beraten. </a:t>
            </a:r>
            <a:r>
              <a:rPr lang="de-DE" dirty="0" err="1" smtClean="0"/>
              <a:t>NiB</a:t>
            </a:r>
            <a:r>
              <a:rPr lang="de-DE" dirty="0" smtClean="0"/>
              <a:t>-AUM ist daher bisher</a:t>
            </a:r>
            <a:r>
              <a:rPr lang="de-DE" baseline="0" dirty="0" smtClean="0"/>
              <a:t> noch als Entwurf anzusehen, Änderungen sind durchaus noch möglich. Dies kann auch die Höhe der ausgezahlten Ausgleichsbeträge betreffen.</a:t>
            </a:r>
            <a:endParaRPr lang="de-DE" dirty="0"/>
          </a:p>
        </p:txBody>
      </p:sp>
      <p:sp>
        <p:nvSpPr>
          <p:cNvPr id="4" name="Foliennummernplatzhalter 3"/>
          <p:cNvSpPr>
            <a:spLocks noGrp="1"/>
          </p:cNvSpPr>
          <p:nvPr>
            <p:ph type="sldNum" sz="quarter" idx="10"/>
          </p:nvPr>
        </p:nvSpPr>
        <p:spPr/>
        <p:txBody>
          <a:bodyPr/>
          <a:lstStyle/>
          <a:p>
            <a:fld id="{F2552DB8-7195-4F55-9342-79103E5DED06}" type="slidenum">
              <a:rPr lang="de-DE" smtClean="0"/>
              <a:t>6</a:t>
            </a:fld>
            <a:endParaRPr lang="de-DE"/>
          </a:p>
        </p:txBody>
      </p:sp>
    </p:spTree>
    <p:extLst>
      <p:ext uri="{BB962C8B-B14F-4D97-AF65-F5344CB8AC3E}">
        <p14:creationId xmlns:p14="http://schemas.microsoft.com/office/powerpoint/2010/main" val="168831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Einige Maßnahmen des </a:t>
            </a:r>
            <a:r>
              <a:rPr lang="de-DE" dirty="0" err="1" smtClean="0"/>
              <a:t>NiB</a:t>
            </a:r>
            <a:r>
              <a:rPr lang="de-DE" dirty="0" smtClean="0"/>
              <a:t>-AUM zielen in hohem Maße auf den Schutz</a:t>
            </a:r>
            <a:r>
              <a:rPr lang="de-DE" baseline="0" dirty="0" smtClean="0"/>
              <a:t> der Gewässer vor Nährstoffeinträgen ab. V.a. sind davon Reduktionen der Nitrateinträge ins Grundwasser zu erwarten. Diese Maßnahmen </a:t>
            </a:r>
            <a:r>
              <a:rPr lang="de-DE" dirty="0" smtClean="0"/>
              <a:t>können</a:t>
            </a:r>
            <a:r>
              <a:rPr lang="de-DE" baseline="0" dirty="0" smtClean="0"/>
              <a:t> ausschließlich in der Zielkulisse „WRRL-Beratung“ sowie in den Trinkwassergewinnungsgebieten (TGG) abgeschlossen werden. Sie sind in der oberen Tabelle aufgeführt. Einige dieser Maßnahmen wurden identisch oder nahezu identisch schon im Vorgängerprogramm „Niedersächsisch-Bremisches Agarumweltprogramm“ (NAU/BAU) angeboten. Neu hinzugekommen ist die Maßnahme „</a:t>
            </a:r>
            <a:r>
              <a:rPr lang="de-DE" baseline="0" dirty="0" err="1" smtClean="0"/>
              <a:t>Cultanverfahren</a:t>
            </a:r>
            <a:r>
              <a:rPr lang="de-DE" baseline="0" dirty="0" smtClean="0"/>
              <a:t>“ (Hierbei handelt es sich um den Einsatz spezieller „Düngedepots“, die in den Boden in die Nähe der Pflanzenwurzeln eingebracht werden. Die Pflanzen versorgen sich dann entsprechend ihres aktuellen Bedarfs mit den Nährstoffen aus diesem Depot.).</a:t>
            </a:r>
          </a:p>
          <a:p>
            <a:r>
              <a:rPr lang="de-DE" baseline="0" dirty="0" smtClean="0"/>
              <a:t>Darüber hinaus gibt es weitere Agrarumweltmaßnahmen, die auf einen Schutz von Nährstoffeinträgen in Gewässer abzielen. Beispielhaft sind hier die ganz neu hinzu gekommenen „Grünstreifen zum Schutz von Wassererosion und von Gewässern“ genannt. Die „Erosionsschutzstreifen“ sollen v.a. dort umgesetzt werden, wo die Erosion „entsteht“. Sie können auf bestimmten erosionsanfälligen Flächen umgesetzt werden, auch außerhalb der Kulisse „WRRL-Beratung“. „Gewässerschutzstreifen“ können entlang von Gewässern umgesetzt werden um z.B. erodiertes Bodenmaterial zurückzuhalten (Gewässerschutzstreifen haben aber zudem weit über die genannte Funktion hinaus vielfältige positive Wirkungen auf Gewässer und Landschaft).</a:t>
            </a:r>
            <a:endParaRPr lang="de-DE" dirty="0"/>
          </a:p>
        </p:txBody>
      </p:sp>
      <p:sp>
        <p:nvSpPr>
          <p:cNvPr id="4" name="Foliennummernplatzhalter 3"/>
          <p:cNvSpPr>
            <a:spLocks noGrp="1"/>
          </p:cNvSpPr>
          <p:nvPr>
            <p:ph type="sldNum" sz="quarter" idx="10"/>
          </p:nvPr>
        </p:nvSpPr>
        <p:spPr/>
        <p:txBody>
          <a:bodyPr/>
          <a:lstStyle/>
          <a:p>
            <a:fld id="{F2552DB8-7195-4F55-9342-79103E5DED06}" type="slidenum">
              <a:rPr lang="de-DE" smtClean="0"/>
              <a:t>7</a:t>
            </a:fld>
            <a:endParaRPr lang="de-DE"/>
          </a:p>
        </p:txBody>
      </p:sp>
    </p:spTree>
    <p:extLst>
      <p:ext uri="{BB962C8B-B14F-4D97-AF65-F5344CB8AC3E}">
        <p14:creationId xmlns:p14="http://schemas.microsoft.com/office/powerpoint/2010/main" val="168831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t>03.06.2014</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t>‹Nr.›</a:t>
            </a:fld>
            <a:endParaRPr lang="de-DE"/>
          </a:p>
        </p:txBody>
      </p:sp>
    </p:spTree>
    <p:extLst>
      <p:ext uri="{BB962C8B-B14F-4D97-AF65-F5344CB8AC3E}">
        <p14:creationId xmlns:p14="http://schemas.microsoft.com/office/powerpoint/2010/main" val="2051927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t>03.06.2014</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t>‹Nr.›</a:t>
            </a:fld>
            <a:endParaRPr lang="de-DE"/>
          </a:p>
        </p:txBody>
      </p:sp>
    </p:spTree>
    <p:extLst>
      <p:ext uri="{BB962C8B-B14F-4D97-AF65-F5344CB8AC3E}">
        <p14:creationId xmlns:p14="http://schemas.microsoft.com/office/powerpoint/2010/main" val="258412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t>03.06.2014</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t>‹Nr.›</a:t>
            </a:fld>
            <a:endParaRPr lang="de-DE"/>
          </a:p>
        </p:txBody>
      </p:sp>
    </p:spTree>
    <p:extLst>
      <p:ext uri="{BB962C8B-B14F-4D97-AF65-F5344CB8AC3E}">
        <p14:creationId xmlns:p14="http://schemas.microsoft.com/office/powerpoint/2010/main" val="282183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t>03.06.2014</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t>‹Nr.›</a:t>
            </a:fld>
            <a:endParaRPr lang="de-DE"/>
          </a:p>
        </p:txBody>
      </p:sp>
    </p:spTree>
    <p:extLst>
      <p:ext uri="{BB962C8B-B14F-4D97-AF65-F5344CB8AC3E}">
        <p14:creationId xmlns:p14="http://schemas.microsoft.com/office/powerpoint/2010/main" val="5822581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t>03.06.2014</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t>‹Nr.›</a:t>
            </a:fld>
            <a:endParaRPr lang="de-DE"/>
          </a:p>
        </p:txBody>
      </p:sp>
    </p:spTree>
    <p:extLst>
      <p:ext uri="{BB962C8B-B14F-4D97-AF65-F5344CB8AC3E}">
        <p14:creationId xmlns:p14="http://schemas.microsoft.com/office/powerpoint/2010/main" val="180861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t>03.06.2014</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t>‹Nr.›</a:t>
            </a:fld>
            <a:endParaRPr lang="de-DE"/>
          </a:p>
        </p:txBody>
      </p:sp>
    </p:spTree>
    <p:extLst>
      <p:ext uri="{BB962C8B-B14F-4D97-AF65-F5344CB8AC3E}">
        <p14:creationId xmlns:p14="http://schemas.microsoft.com/office/powerpoint/2010/main" val="197387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t>03.06.2014</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t>‹Nr.›</a:t>
            </a:fld>
            <a:endParaRPr lang="de-DE"/>
          </a:p>
        </p:txBody>
      </p:sp>
    </p:spTree>
    <p:extLst>
      <p:ext uri="{BB962C8B-B14F-4D97-AF65-F5344CB8AC3E}">
        <p14:creationId xmlns:p14="http://schemas.microsoft.com/office/powerpoint/2010/main" val="55519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t>03.06.2014</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t>‹Nr.›</a:t>
            </a:fld>
            <a:endParaRPr lang="de-DE"/>
          </a:p>
        </p:txBody>
      </p:sp>
    </p:spTree>
    <p:extLst>
      <p:ext uri="{BB962C8B-B14F-4D97-AF65-F5344CB8AC3E}">
        <p14:creationId xmlns:p14="http://schemas.microsoft.com/office/powerpoint/2010/main" val="297567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t>03.06.2014</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t>‹Nr.›</a:t>
            </a:fld>
            <a:endParaRPr lang="de-DE"/>
          </a:p>
        </p:txBody>
      </p:sp>
    </p:spTree>
    <p:extLst>
      <p:ext uri="{BB962C8B-B14F-4D97-AF65-F5344CB8AC3E}">
        <p14:creationId xmlns:p14="http://schemas.microsoft.com/office/powerpoint/2010/main" val="137237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t>03.06.2014</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t>‹Nr.›</a:t>
            </a:fld>
            <a:endParaRPr lang="de-DE"/>
          </a:p>
        </p:txBody>
      </p:sp>
    </p:spTree>
    <p:extLst>
      <p:ext uri="{BB962C8B-B14F-4D97-AF65-F5344CB8AC3E}">
        <p14:creationId xmlns:p14="http://schemas.microsoft.com/office/powerpoint/2010/main" val="291885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t>03.06.2014</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t>‹Nr.›</a:t>
            </a:fld>
            <a:endParaRPr lang="de-DE"/>
          </a:p>
        </p:txBody>
      </p:sp>
    </p:spTree>
    <p:extLst>
      <p:ext uri="{BB962C8B-B14F-4D97-AF65-F5344CB8AC3E}">
        <p14:creationId xmlns:p14="http://schemas.microsoft.com/office/powerpoint/2010/main" val="186454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Line 5"/>
          <p:cNvSpPr>
            <a:spLocks noChangeShapeType="1"/>
          </p:cNvSpPr>
          <p:nvPr userDrawn="1"/>
        </p:nvSpPr>
        <p:spPr bwMode="auto">
          <a:xfrm flipH="1">
            <a:off x="306000" y="6539499"/>
            <a:ext cx="853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0" name="Picture 2" descr="Landeswappen"/>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18862" y="84892"/>
            <a:ext cx="71913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NLWKN-Logo-Endfassungkleiner"/>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6000" y="84892"/>
            <a:ext cx="10175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userDrawn="1"/>
        </p:nvSpPr>
        <p:spPr bwMode="auto">
          <a:xfrm>
            <a:off x="1479550" y="115243"/>
            <a:ext cx="6483350"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b="1" dirty="0">
                <a:solidFill>
                  <a:schemeClr val="tx2"/>
                </a:solidFill>
              </a:rPr>
              <a:t>Niedersächsischer Landesbetrieb für Wasserwirtschaft, Küsten- und </a:t>
            </a:r>
            <a:r>
              <a:rPr lang="de-DE" sz="1200" b="1" dirty="0" smtClean="0">
                <a:solidFill>
                  <a:schemeClr val="tx2"/>
                </a:solidFill>
              </a:rPr>
              <a:t>Naturschutz</a:t>
            </a:r>
            <a:endParaRPr lang="de-DE" sz="1200" b="1" dirty="0">
              <a:solidFill>
                <a:schemeClr val="tx2"/>
              </a:solidFill>
            </a:endParaRPr>
          </a:p>
        </p:txBody>
      </p:sp>
      <p:sp>
        <p:nvSpPr>
          <p:cNvPr id="13" name="Rechteck 12"/>
          <p:cNvSpPr/>
          <p:nvPr userDrawn="1"/>
        </p:nvSpPr>
        <p:spPr>
          <a:xfrm>
            <a:off x="251520" y="42208"/>
            <a:ext cx="8857109" cy="79450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Line 6"/>
          <p:cNvSpPr>
            <a:spLocks noChangeShapeType="1"/>
          </p:cNvSpPr>
          <p:nvPr userDrawn="1"/>
        </p:nvSpPr>
        <p:spPr bwMode="auto">
          <a:xfrm flipV="1">
            <a:off x="306000" y="695911"/>
            <a:ext cx="0" cy="5843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Textfeld 1"/>
          <p:cNvSpPr txBox="1"/>
          <p:nvPr userDrawn="1"/>
        </p:nvSpPr>
        <p:spPr>
          <a:xfrm>
            <a:off x="4941845" y="6559266"/>
            <a:ext cx="3993657" cy="276999"/>
          </a:xfrm>
          <a:prstGeom prst="rect">
            <a:avLst/>
          </a:prstGeom>
          <a:noFill/>
        </p:spPr>
        <p:txBody>
          <a:bodyPr wrap="none" rtlCol="0">
            <a:spAutoFit/>
          </a:bodyPr>
          <a:lstStyle/>
          <a:p>
            <a:pPr algn="r"/>
            <a:r>
              <a:rPr lang="de-DE" sz="1200" dirty="0" smtClean="0"/>
              <a:t>Oliver Melzer  </a:t>
            </a:r>
            <a:r>
              <a:rPr lang="de-DE" sz="1200" dirty="0" smtClean="0">
                <a:solidFill>
                  <a:schemeClr val="tx1">
                    <a:lumMod val="75000"/>
                    <a:lumOff val="25000"/>
                  </a:schemeClr>
                </a:solidFill>
              </a:rPr>
              <a:t>•</a:t>
            </a:r>
            <a:r>
              <a:rPr lang="de-DE" sz="1200" dirty="0" smtClean="0"/>
              <a:t>  NLWKN</a:t>
            </a:r>
            <a:r>
              <a:rPr lang="de-DE" sz="1200" baseline="0" dirty="0" smtClean="0"/>
              <a:t> Hannover  </a:t>
            </a:r>
            <a:r>
              <a:rPr lang="de-DE" sz="1200" dirty="0" smtClean="0">
                <a:solidFill>
                  <a:schemeClr val="tx1">
                    <a:lumMod val="75000"/>
                    <a:lumOff val="25000"/>
                  </a:schemeClr>
                </a:solidFill>
              </a:rPr>
              <a:t>•</a:t>
            </a:r>
            <a:r>
              <a:rPr lang="de-DE" sz="1200" dirty="0" smtClean="0"/>
              <a:t>  Aufgabenbereich III.4</a:t>
            </a:r>
            <a:endParaRPr lang="de-DE" sz="1200" dirty="0"/>
          </a:p>
        </p:txBody>
      </p:sp>
    </p:spTree>
    <p:extLst>
      <p:ext uri="{BB962C8B-B14F-4D97-AF65-F5344CB8AC3E}">
        <p14:creationId xmlns:p14="http://schemas.microsoft.com/office/powerpoint/2010/main" val="1949654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5.png"/><Relationship Id="rId7" Type="http://schemas.openxmlformats.org/officeDocument/2006/relationships/hyperlink" Target="http://www.schnittstelle-boden.de/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hyperlink" Target="http://www.lwk-niedersachsen.de/" TargetMode="Externa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p:cNvGrpSpPr/>
          <p:nvPr/>
        </p:nvGrpSpPr>
        <p:grpSpPr>
          <a:xfrm>
            <a:off x="504000" y="874800"/>
            <a:ext cx="8053223" cy="5598000"/>
            <a:chOff x="504000" y="874800"/>
            <a:chExt cx="8053223" cy="559800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00" y="874800"/>
              <a:ext cx="8053223" cy="5598000"/>
            </a:xfrm>
            <a:prstGeom prst="rect">
              <a:avLst/>
            </a:prstGeom>
            <a:ln>
              <a:solidFill>
                <a:schemeClr val="tx1"/>
              </a:solidFill>
            </a:ln>
          </p:spPr>
        </p:pic>
        <p:sp>
          <p:nvSpPr>
            <p:cNvPr id="5" name="Textfeld 4"/>
            <p:cNvSpPr txBox="1"/>
            <p:nvPr/>
          </p:nvSpPr>
          <p:spPr>
            <a:xfrm>
              <a:off x="5064105" y="3437816"/>
              <a:ext cx="470248" cy="107722"/>
            </a:xfrm>
            <a:prstGeom prst="rect">
              <a:avLst/>
            </a:prstGeom>
            <a:solidFill>
              <a:srgbClr val="8ED18B"/>
            </a:solidFill>
          </p:spPr>
          <p:txBody>
            <a:bodyPr wrap="none" lIns="36000" tIns="0" rIns="36000" bIns="0" rtlCol="0">
              <a:spAutoFit/>
            </a:bodyPr>
            <a:lstStyle/>
            <a:p>
              <a:r>
                <a:rPr lang="de-DE" sz="700" b="1" dirty="0" smtClean="0">
                  <a:ln w="6350">
                    <a:solidFill>
                      <a:schemeClr val="bg1"/>
                    </a:solidFill>
                  </a:ln>
                  <a:latin typeface="Arial Black" panose="020B0A04020102020204" pitchFamily="34" charset="0"/>
                  <a:cs typeface="Arial" panose="020B0604020202020204" pitchFamily="34" charset="0"/>
                </a:rPr>
                <a:t>   IGLU  </a:t>
              </a:r>
              <a:endParaRPr lang="de-DE" sz="700" b="1" dirty="0">
                <a:ln w="6350">
                  <a:solidFill>
                    <a:schemeClr val="bg1"/>
                  </a:solidFill>
                </a:ln>
                <a:latin typeface="Arial Black" panose="020B0A04020102020204" pitchFamily="34" charset="0"/>
                <a:cs typeface="Arial" panose="020B0604020202020204" pitchFamily="34" charset="0"/>
              </a:endParaRPr>
            </a:p>
          </p:txBody>
        </p:sp>
      </p:grpSp>
      <p:sp>
        <p:nvSpPr>
          <p:cNvPr id="6" name="Textfeld 5"/>
          <p:cNvSpPr txBox="1"/>
          <p:nvPr/>
        </p:nvSpPr>
        <p:spPr>
          <a:xfrm>
            <a:off x="2311497" y="404664"/>
            <a:ext cx="4448077" cy="461665"/>
          </a:xfrm>
          <a:prstGeom prst="rect">
            <a:avLst/>
          </a:prstGeom>
          <a:noFill/>
        </p:spPr>
        <p:txBody>
          <a:bodyPr wrap="none" rtlCol="0">
            <a:spAutoFit/>
          </a:bodyPr>
          <a:lstStyle/>
          <a:p>
            <a:r>
              <a:rPr lang="de-DE" sz="2400" b="1" dirty="0" smtClean="0"/>
              <a:t>WRRL-Beratung in Niedersachsen</a:t>
            </a:r>
            <a:endParaRPr lang="de-DE" sz="2400" b="1" dirty="0"/>
          </a:p>
        </p:txBody>
      </p:sp>
      <p:sp>
        <p:nvSpPr>
          <p:cNvPr id="3" name="Rechteck 2"/>
          <p:cNvSpPr/>
          <p:nvPr/>
        </p:nvSpPr>
        <p:spPr>
          <a:xfrm>
            <a:off x="6831582" y="4190400"/>
            <a:ext cx="1556842" cy="777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899592" y="5086824"/>
            <a:ext cx="6480720" cy="408623"/>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de-DE" b="1" dirty="0" smtClean="0"/>
              <a:t>Seit 2010: Beratung zum Grundwasserschutz vor Nitrateinträgen</a:t>
            </a:r>
            <a:endParaRPr lang="de-DE" dirty="0"/>
          </a:p>
        </p:txBody>
      </p:sp>
    </p:spTree>
    <p:extLst>
      <p:ext uri="{BB962C8B-B14F-4D97-AF65-F5344CB8AC3E}">
        <p14:creationId xmlns:p14="http://schemas.microsoft.com/office/powerpoint/2010/main" val="296006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Kulissen_Übersicht_offizielles_Layout_mit_Beratern_16_12_2013_A3250.pdf - Adobe Reader"/>
          <p:cNvPicPr>
            <a:picLocks noChangeAspect="1"/>
          </p:cNvPicPr>
          <p:nvPr/>
        </p:nvPicPr>
        <p:blipFill rotWithShape="1">
          <a:blip r:embed="rId3">
            <a:extLst>
              <a:ext uri="{28A0092B-C50C-407E-A947-70E740481C1C}">
                <a14:useLocalDpi xmlns:a14="http://schemas.microsoft.com/office/drawing/2010/main" val="0"/>
              </a:ext>
            </a:extLst>
          </a:blip>
          <a:srcRect l="10788" t="8421" r="9370" b="2737"/>
          <a:stretch/>
        </p:blipFill>
        <p:spPr>
          <a:xfrm>
            <a:off x="445936" y="798965"/>
            <a:ext cx="8179200" cy="5688236"/>
          </a:xfrm>
          <a:prstGeom prst="rect">
            <a:avLst/>
          </a:prstGeom>
        </p:spPr>
      </p:pic>
      <p:sp>
        <p:nvSpPr>
          <p:cNvPr id="6" name="Textfeld 5"/>
          <p:cNvSpPr txBox="1"/>
          <p:nvPr/>
        </p:nvSpPr>
        <p:spPr>
          <a:xfrm>
            <a:off x="2311497" y="404664"/>
            <a:ext cx="4448077" cy="461665"/>
          </a:xfrm>
          <a:prstGeom prst="rect">
            <a:avLst/>
          </a:prstGeom>
          <a:noFill/>
        </p:spPr>
        <p:txBody>
          <a:bodyPr wrap="none" rtlCol="0">
            <a:spAutoFit/>
          </a:bodyPr>
          <a:lstStyle/>
          <a:p>
            <a:r>
              <a:rPr lang="de-DE" sz="2400" b="1" dirty="0" smtClean="0"/>
              <a:t>WRRL-Beratung in Niedersachsen</a:t>
            </a:r>
            <a:endParaRPr lang="de-DE" sz="2400" b="1" dirty="0"/>
          </a:p>
        </p:txBody>
      </p:sp>
      <p:sp>
        <p:nvSpPr>
          <p:cNvPr id="9" name="Textfeld 8"/>
          <p:cNvSpPr txBox="1"/>
          <p:nvPr/>
        </p:nvSpPr>
        <p:spPr>
          <a:xfrm>
            <a:off x="1677846" y="4527769"/>
            <a:ext cx="813354" cy="492443"/>
          </a:xfrm>
          <a:prstGeom prst="rect">
            <a:avLst/>
          </a:prstGeom>
          <a:solidFill>
            <a:schemeClr val="bg1">
              <a:alpha val="70000"/>
            </a:schemeClr>
          </a:solidFill>
        </p:spPr>
        <p:txBody>
          <a:bodyPr wrap="none" lIns="36000" tIns="0" rIns="36000" bIns="0" rtlCol="0">
            <a:spAutoFit/>
          </a:bodyPr>
          <a:lstStyle/>
          <a:p>
            <a:pPr algn="ctr"/>
            <a:r>
              <a:rPr lang="de-DE" sz="1600" b="1" dirty="0" smtClean="0"/>
              <a:t>Mittlere</a:t>
            </a:r>
            <a:br>
              <a:rPr lang="de-DE" sz="1600" b="1" dirty="0" smtClean="0"/>
            </a:br>
            <a:r>
              <a:rPr lang="de-DE" sz="1600" b="1" dirty="0" smtClean="0"/>
              <a:t>Ems Süd</a:t>
            </a:r>
            <a:endParaRPr lang="de-DE" sz="1600" b="1" dirty="0"/>
          </a:p>
        </p:txBody>
      </p:sp>
      <p:cxnSp>
        <p:nvCxnSpPr>
          <p:cNvPr id="14" name="Gerade Verbindung mit Pfeil 13"/>
          <p:cNvCxnSpPr/>
          <p:nvPr/>
        </p:nvCxnSpPr>
        <p:spPr>
          <a:xfrm flipH="1" flipV="1">
            <a:off x="2376000" y="4190400"/>
            <a:ext cx="1310400" cy="1555269"/>
          </a:xfrm>
          <a:prstGeom prst="straightConnector1">
            <a:avLst/>
          </a:prstGeom>
          <a:ln w="666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flipV="1">
            <a:off x="3355200" y="3945600"/>
            <a:ext cx="331200" cy="1800070"/>
          </a:xfrm>
          <a:prstGeom prst="straightConnector1">
            <a:avLst/>
          </a:prstGeom>
          <a:ln w="666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V="1">
            <a:off x="3686400" y="4492800"/>
            <a:ext cx="1123200" cy="1252870"/>
          </a:xfrm>
          <a:prstGeom prst="straightConnector1">
            <a:avLst/>
          </a:prstGeom>
          <a:ln w="666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899592" y="5086824"/>
            <a:ext cx="6048672" cy="1191816"/>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de-DE" b="1" dirty="0" smtClean="0"/>
              <a:t>Seit 2014: 10 Beratungsgebiete,</a:t>
            </a:r>
            <a:endParaRPr lang="de-DE" b="1" dirty="0"/>
          </a:p>
          <a:p>
            <a:pPr>
              <a:spcBef>
                <a:spcPts val="600"/>
              </a:spcBef>
            </a:pPr>
            <a:r>
              <a:rPr lang="de-DE" dirty="0" smtClean="0"/>
              <a:t>      3 davon mit </a:t>
            </a:r>
            <a:r>
              <a:rPr lang="de-DE" u="sng" dirty="0" err="1" smtClean="0"/>
              <a:t>pilothafter</a:t>
            </a:r>
            <a:r>
              <a:rPr lang="de-DE" u="sng" dirty="0" smtClean="0"/>
              <a:t> OW-Beratung</a:t>
            </a:r>
            <a:r>
              <a:rPr lang="de-DE" dirty="0" smtClean="0"/>
              <a:t> (+ ca. 9.150 km² LN)</a:t>
            </a:r>
          </a:p>
          <a:p>
            <a:pPr>
              <a:spcBef>
                <a:spcPts val="600"/>
              </a:spcBef>
            </a:pPr>
            <a:r>
              <a:rPr lang="de-DE" dirty="0" smtClean="0"/>
              <a:t>      Laufzeit: 1 Jahr + verm. 1 weiteres Jahr!</a:t>
            </a:r>
            <a:endParaRPr lang="de-DE" dirty="0"/>
          </a:p>
        </p:txBody>
      </p:sp>
      <p:sp>
        <p:nvSpPr>
          <p:cNvPr id="10" name="Textfeld 9"/>
          <p:cNvSpPr txBox="1"/>
          <p:nvPr/>
        </p:nvSpPr>
        <p:spPr>
          <a:xfrm>
            <a:off x="3187980" y="4368307"/>
            <a:ext cx="813354" cy="492443"/>
          </a:xfrm>
          <a:prstGeom prst="rect">
            <a:avLst/>
          </a:prstGeom>
          <a:solidFill>
            <a:schemeClr val="bg1">
              <a:alpha val="70000"/>
            </a:schemeClr>
          </a:solidFill>
        </p:spPr>
        <p:txBody>
          <a:bodyPr wrap="none" lIns="36000" tIns="0" rIns="36000" bIns="0" rtlCol="0">
            <a:spAutoFit/>
          </a:bodyPr>
          <a:lstStyle/>
          <a:p>
            <a:pPr algn="ctr"/>
            <a:r>
              <a:rPr lang="de-DE" sz="1600" b="1" dirty="0" smtClean="0"/>
              <a:t>Mittlere </a:t>
            </a:r>
            <a:br>
              <a:rPr lang="de-DE" sz="1600" b="1" dirty="0" smtClean="0"/>
            </a:br>
            <a:r>
              <a:rPr lang="de-DE" sz="1600" b="1" dirty="0" smtClean="0"/>
              <a:t>Weser</a:t>
            </a:r>
            <a:endParaRPr lang="de-DE" sz="1600" b="1" dirty="0"/>
          </a:p>
        </p:txBody>
      </p:sp>
      <p:sp>
        <p:nvSpPr>
          <p:cNvPr id="11" name="Textfeld 10"/>
          <p:cNvSpPr txBox="1"/>
          <p:nvPr/>
        </p:nvSpPr>
        <p:spPr>
          <a:xfrm>
            <a:off x="4809600" y="4701288"/>
            <a:ext cx="902999" cy="318924"/>
          </a:xfrm>
          <a:prstGeom prst="rect">
            <a:avLst/>
          </a:prstGeom>
          <a:solidFill>
            <a:schemeClr val="bg1">
              <a:alpha val="70000"/>
            </a:schemeClr>
          </a:solidFill>
        </p:spPr>
        <p:txBody>
          <a:bodyPr wrap="square" lIns="36000" tIns="36000" rIns="36000" bIns="36000" rtlCol="0">
            <a:spAutoFit/>
          </a:bodyPr>
          <a:lstStyle/>
          <a:p>
            <a:pPr algn="ctr"/>
            <a:r>
              <a:rPr lang="de-DE" sz="1600" b="1" dirty="0" smtClean="0"/>
              <a:t>Aller links</a:t>
            </a:r>
            <a:endParaRPr lang="de-DE" sz="1600" b="1" dirty="0"/>
          </a:p>
        </p:txBody>
      </p:sp>
    </p:spTree>
    <p:extLst>
      <p:ext uri="{BB962C8B-B14F-4D97-AF65-F5344CB8AC3E}">
        <p14:creationId xmlns:p14="http://schemas.microsoft.com/office/powerpoint/2010/main" val="416570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Kulissen_Übersicht_offizielles_Layout_mit_Beratern_16_12_2013_A3250.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5936" y="798965"/>
            <a:ext cx="8179200" cy="5688236"/>
          </a:xfrm>
          <a:prstGeom prst="rect">
            <a:avLst/>
          </a:prstGeom>
        </p:spPr>
      </p:pic>
      <p:sp>
        <p:nvSpPr>
          <p:cNvPr id="6" name="Textfeld 5"/>
          <p:cNvSpPr txBox="1"/>
          <p:nvPr/>
        </p:nvSpPr>
        <p:spPr>
          <a:xfrm>
            <a:off x="2311497" y="404664"/>
            <a:ext cx="4448077" cy="461665"/>
          </a:xfrm>
          <a:prstGeom prst="rect">
            <a:avLst/>
          </a:prstGeom>
          <a:noFill/>
        </p:spPr>
        <p:txBody>
          <a:bodyPr wrap="none" rtlCol="0">
            <a:spAutoFit/>
          </a:bodyPr>
          <a:lstStyle/>
          <a:p>
            <a:r>
              <a:rPr lang="de-DE" sz="2400" b="1" dirty="0" smtClean="0"/>
              <a:t>WRRL-Beratung in Niedersachsen</a:t>
            </a:r>
            <a:endParaRPr lang="de-DE" sz="2400" b="1" dirty="0"/>
          </a:p>
        </p:txBody>
      </p:sp>
      <p:cxnSp>
        <p:nvCxnSpPr>
          <p:cNvPr id="14" name="Gerade Verbindung mit Pfeil 13"/>
          <p:cNvCxnSpPr>
            <a:stCxn id="2050" idx="0"/>
          </p:cNvCxnSpPr>
          <p:nvPr/>
        </p:nvCxnSpPr>
        <p:spPr>
          <a:xfrm>
            <a:off x="1864948" y="2120412"/>
            <a:ext cx="262652" cy="1421989"/>
          </a:xfrm>
          <a:prstGeom prst="straightConnector1">
            <a:avLst/>
          </a:prstGeom>
          <a:ln w="666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a:stCxn id="18" idx="0"/>
          </p:cNvCxnSpPr>
          <p:nvPr/>
        </p:nvCxnSpPr>
        <p:spPr>
          <a:xfrm flipV="1">
            <a:off x="3173474" y="3794400"/>
            <a:ext cx="181726" cy="1532959"/>
          </a:xfrm>
          <a:prstGeom prst="straightConnector1">
            <a:avLst/>
          </a:prstGeom>
          <a:ln w="666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flipV="1">
            <a:off x="5027110" y="4479113"/>
            <a:ext cx="683245" cy="1082246"/>
          </a:xfrm>
          <a:prstGeom prst="straightConnector1">
            <a:avLst/>
          </a:prstGeom>
          <a:ln w="666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2053" name="Gruppieren 2052"/>
          <p:cNvGrpSpPr/>
          <p:nvPr/>
        </p:nvGrpSpPr>
        <p:grpSpPr>
          <a:xfrm>
            <a:off x="927157" y="1784569"/>
            <a:ext cx="1844843" cy="965255"/>
            <a:chOff x="927157" y="1784569"/>
            <a:chExt cx="1844843" cy="965255"/>
          </a:xfrm>
        </p:grpSpPr>
        <p:sp>
          <p:nvSpPr>
            <p:cNvPr id="9" name="Textfeld 8"/>
            <p:cNvSpPr txBox="1"/>
            <p:nvPr/>
          </p:nvSpPr>
          <p:spPr>
            <a:xfrm>
              <a:off x="927157" y="1784569"/>
              <a:ext cx="1844843" cy="965255"/>
            </a:xfrm>
            <a:prstGeom prst="rect">
              <a:avLst/>
            </a:prstGeom>
            <a:solidFill>
              <a:schemeClr val="bg1"/>
            </a:solidFill>
            <a:ln>
              <a:solidFill>
                <a:schemeClr val="accent1">
                  <a:lumMod val="50000"/>
                </a:schemeClr>
              </a:solidFill>
            </a:ln>
            <a:effectLst>
              <a:outerShdw blurRad="50800" dist="38100" dir="2700000" algn="tl" rotWithShape="0">
                <a:prstClr val="black">
                  <a:alpha val="40000"/>
                </a:prstClr>
              </a:outerShdw>
            </a:effectLst>
          </p:spPr>
          <p:txBody>
            <a:bodyPr wrap="square" lIns="36000" tIns="36000" rIns="36000" bIns="36000" rtlCol="0">
              <a:spAutoFit/>
            </a:bodyPr>
            <a:lstStyle>
              <a:defPPr>
                <a:defRPr lang="de-DE"/>
              </a:defPPr>
              <a:lvl1pPr>
                <a:defRPr sz="1600" b="1"/>
              </a:lvl1pPr>
            </a:lstStyle>
            <a:p>
              <a:r>
                <a:rPr lang="de-DE" dirty="0" smtClean="0"/>
                <a:t> </a:t>
              </a:r>
              <a:r>
                <a:rPr lang="de-DE" u="sng" dirty="0" smtClean="0"/>
                <a:t>Mittlere </a:t>
              </a:r>
              <a:r>
                <a:rPr lang="de-DE" u="sng" dirty="0"/>
                <a:t>Ems Süd</a:t>
              </a:r>
              <a:r>
                <a:rPr lang="de-DE" u="sng" dirty="0" smtClean="0"/>
                <a:t>:</a:t>
              </a:r>
            </a:p>
            <a:p>
              <a:endParaRPr lang="de-DE" dirty="0"/>
            </a:p>
            <a:p>
              <a:endParaRPr lang="de-DE" sz="1200" dirty="0" smtClean="0"/>
            </a:p>
            <a:p>
              <a:r>
                <a:rPr lang="de-DE" sz="1400" b="0" dirty="0" smtClean="0"/>
                <a:t>   (</a:t>
              </a:r>
              <a:r>
                <a:rPr lang="de-DE" sz="1400" b="0" dirty="0" err="1" smtClean="0"/>
                <a:t>Geko</a:t>
              </a:r>
              <a:r>
                <a:rPr lang="de-DE" sz="1400" b="0" dirty="0" smtClean="0"/>
                <a:t> Hase)</a:t>
              </a:r>
              <a:endParaRPr lang="de-DE" sz="1400" b="0" dirty="0"/>
            </a:p>
          </p:txBody>
        </p:sp>
        <p:pic>
          <p:nvPicPr>
            <p:cNvPr id="2050" name="Picture 2" descr="Zur Startseite LWK-Niedersachse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198" y="2120412"/>
              <a:ext cx="1699500" cy="39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uppieren 29"/>
          <p:cNvGrpSpPr/>
          <p:nvPr/>
        </p:nvGrpSpPr>
        <p:grpSpPr>
          <a:xfrm>
            <a:off x="2311497" y="5024902"/>
            <a:ext cx="1742103" cy="1026810"/>
            <a:chOff x="2311497" y="5024902"/>
            <a:chExt cx="1742103" cy="1026810"/>
          </a:xfrm>
        </p:grpSpPr>
        <p:sp>
          <p:nvSpPr>
            <p:cNvPr id="10" name="Textfeld 9"/>
            <p:cNvSpPr txBox="1"/>
            <p:nvPr/>
          </p:nvSpPr>
          <p:spPr>
            <a:xfrm>
              <a:off x="2311497" y="5024902"/>
              <a:ext cx="1742103" cy="1026810"/>
            </a:xfrm>
            <a:prstGeom prst="rect">
              <a:avLst/>
            </a:prstGeom>
            <a:solidFill>
              <a:schemeClr val="bg1"/>
            </a:solidFill>
            <a:ln>
              <a:solidFill>
                <a:schemeClr val="accent1">
                  <a:lumMod val="50000"/>
                </a:schemeClr>
              </a:solidFill>
            </a:ln>
            <a:effectLst>
              <a:outerShdw blurRad="50800" dist="38100" dir="2700000" algn="tl" rotWithShape="0">
                <a:prstClr val="black">
                  <a:alpha val="40000"/>
                </a:prstClr>
              </a:outerShdw>
            </a:effectLst>
          </p:spPr>
          <p:txBody>
            <a:bodyPr wrap="square" lIns="36000" tIns="36000" rIns="36000" bIns="36000" rtlCol="0">
              <a:spAutoFit/>
            </a:bodyPr>
            <a:lstStyle>
              <a:defPPr>
                <a:defRPr lang="de-DE"/>
              </a:defPPr>
              <a:lvl1pPr>
                <a:defRPr sz="1600" b="1"/>
              </a:lvl1pPr>
            </a:lstStyle>
            <a:p>
              <a:r>
                <a:rPr lang="de-DE" dirty="0" smtClean="0"/>
                <a:t> </a:t>
              </a:r>
              <a:r>
                <a:rPr lang="de-DE" u="sng" dirty="0" smtClean="0"/>
                <a:t>Mittlere </a:t>
              </a:r>
              <a:r>
                <a:rPr lang="de-DE" u="sng" dirty="0"/>
                <a:t>Weser</a:t>
              </a:r>
              <a:r>
                <a:rPr lang="de-DE" u="sng" dirty="0" smtClean="0"/>
                <a:t>:</a:t>
              </a:r>
            </a:p>
            <a:p>
              <a:endParaRPr lang="de-DE" dirty="0"/>
            </a:p>
            <a:p>
              <a:endParaRPr lang="de-DE" dirty="0" smtClean="0"/>
            </a:p>
            <a:p>
              <a:pPr algn="ctr"/>
              <a:r>
                <a:rPr lang="de-DE" sz="1400" b="0" dirty="0" smtClean="0"/>
                <a:t>(</a:t>
              </a:r>
              <a:r>
                <a:rPr lang="de-DE" sz="1400" b="0" dirty="0" err="1" smtClean="0"/>
                <a:t>Geko</a:t>
              </a:r>
              <a:r>
                <a:rPr lang="de-DE" sz="1400" b="0" dirty="0" smtClean="0"/>
                <a:t> Weser/Gr. Aue)</a:t>
              </a:r>
              <a:endParaRPr lang="de-DE" sz="1400" b="0" dirty="0"/>
            </a:p>
          </p:txBody>
        </p:sp>
        <p:pic>
          <p:nvPicPr>
            <p:cNvPr id="18" name="Grafik 17" descr="INGUS - Fachbüro der AGRAR-UMWELT-BERATUNG in Norddeutschland - INGUS - Ingenieurdienst UmweltS - Microsoft Internet Explorer b"/>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368322" y="5327359"/>
              <a:ext cx="1610304" cy="468000"/>
            </a:xfrm>
            <a:prstGeom prst="rect">
              <a:avLst/>
            </a:prstGeom>
          </p:spPr>
        </p:pic>
      </p:grpSp>
      <p:grpSp>
        <p:nvGrpSpPr>
          <p:cNvPr id="31" name="Gruppieren 30"/>
          <p:cNvGrpSpPr/>
          <p:nvPr/>
        </p:nvGrpSpPr>
        <p:grpSpPr>
          <a:xfrm>
            <a:off x="4953599" y="5023417"/>
            <a:ext cx="1647225" cy="1273032"/>
            <a:chOff x="4975200" y="4944217"/>
            <a:chExt cx="1512000" cy="1273032"/>
          </a:xfrm>
        </p:grpSpPr>
        <p:sp>
          <p:nvSpPr>
            <p:cNvPr id="11" name="Textfeld 10"/>
            <p:cNvSpPr txBox="1"/>
            <p:nvPr/>
          </p:nvSpPr>
          <p:spPr>
            <a:xfrm>
              <a:off x="4975200" y="4944217"/>
              <a:ext cx="1512000" cy="1273032"/>
            </a:xfrm>
            <a:prstGeom prst="rect">
              <a:avLst/>
            </a:prstGeom>
            <a:solidFill>
              <a:schemeClr val="bg1"/>
            </a:solidFill>
            <a:ln>
              <a:solidFill>
                <a:schemeClr val="accent1">
                  <a:lumMod val="50000"/>
                </a:schemeClr>
              </a:solidFill>
            </a:ln>
            <a:effectLst>
              <a:outerShdw blurRad="50800" dist="38100" dir="2700000" algn="tl" rotWithShape="0">
                <a:prstClr val="black">
                  <a:alpha val="40000"/>
                </a:prstClr>
              </a:outerShdw>
            </a:effectLst>
          </p:spPr>
          <p:txBody>
            <a:bodyPr wrap="square" lIns="36000" tIns="36000" rIns="36000" bIns="36000" rtlCol="0">
              <a:spAutoFit/>
            </a:bodyPr>
            <a:lstStyle/>
            <a:p>
              <a:r>
                <a:rPr lang="de-DE" sz="1600" b="1" dirty="0" smtClean="0"/>
                <a:t> </a:t>
              </a:r>
              <a:r>
                <a:rPr lang="de-DE" sz="1600" b="1" u="sng" dirty="0" smtClean="0"/>
                <a:t>Aller links</a:t>
              </a:r>
              <a:r>
                <a:rPr lang="de-DE" sz="1600" b="1" u="sng" dirty="0" smtClean="0"/>
                <a:t>:</a:t>
              </a:r>
            </a:p>
            <a:p>
              <a:endParaRPr lang="de-DE" sz="1600" b="1" u="sng" dirty="0"/>
            </a:p>
            <a:p>
              <a:endParaRPr lang="de-DE" sz="1600" b="1" u="sng" dirty="0" smtClean="0"/>
            </a:p>
            <a:p>
              <a:endParaRPr lang="de-DE" sz="1600" b="1" u="sng" dirty="0" smtClean="0"/>
            </a:p>
            <a:p>
              <a:pPr algn="ctr"/>
              <a:r>
                <a:rPr lang="de-DE" sz="1400" dirty="0" smtClean="0"/>
                <a:t>(</a:t>
              </a:r>
              <a:r>
                <a:rPr lang="de-DE" sz="1400" dirty="0" err="1" smtClean="0"/>
                <a:t>Geko</a:t>
              </a:r>
              <a:r>
                <a:rPr lang="de-DE" sz="1400" dirty="0" smtClean="0"/>
                <a:t> </a:t>
              </a:r>
              <a:r>
                <a:rPr lang="de-DE" sz="1400" dirty="0" err="1" smtClean="0"/>
                <a:t>Fuhse</a:t>
              </a:r>
              <a:r>
                <a:rPr lang="de-DE" sz="1400" dirty="0" smtClean="0"/>
                <a:t>/</a:t>
              </a:r>
              <a:r>
                <a:rPr lang="de-DE" sz="1400" dirty="0" err="1" smtClean="0"/>
                <a:t>Wietze</a:t>
              </a:r>
              <a:r>
                <a:rPr lang="de-DE" sz="1400" dirty="0" smtClean="0"/>
                <a:t>)</a:t>
              </a:r>
              <a:endParaRPr lang="de-DE" sz="1400" b="1" dirty="0" smtClean="0"/>
            </a:p>
          </p:txBody>
        </p:sp>
        <p:pic>
          <p:nvPicPr>
            <p:cNvPr id="2052" name="Picture 4" descr="Startseit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8710" y="5247119"/>
              <a:ext cx="1366490" cy="69664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1" name="Gerade Verbindung mit Pfeil 40"/>
          <p:cNvCxnSpPr/>
          <p:nvPr/>
        </p:nvCxnSpPr>
        <p:spPr>
          <a:xfrm flipH="1">
            <a:off x="5306401" y="2382837"/>
            <a:ext cx="348102" cy="993963"/>
          </a:xfrm>
          <a:prstGeom prst="straightConnector1">
            <a:avLst/>
          </a:prstGeom>
          <a:ln w="66675">
            <a:solidFill>
              <a:srgbClr val="006600"/>
            </a:solidFill>
            <a:tailEnd type="arrow"/>
          </a:ln>
        </p:spPr>
        <p:style>
          <a:lnRef idx="1">
            <a:schemeClr val="accent1"/>
          </a:lnRef>
          <a:fillRef idx="0">
            <a:schemeClr val="accent1"/>
          </a:fillRef>
          <a:effectRef idx="0">
            <a:schemeClr val="accent1"/>
          </a:effectRef>
          <a:fontRef idx="minor">
            <a:schemeClr val="tx1"/>
          </a:fontRef>
        </p:style>
      </p:cxnSp>
      <p:grpSp>
        <p:nvGrpSpPr>
          <p:cNvPr id="2055" name="Gruppieren 2054"/>
          <p:cNvGrpSpPr/>
          <p:nvPr/>
        </p:nvGrpSpPr>
        <p:grpSpPr>
          <a:xfrm>
            <a:off x="4785805" y="1782873"/>
            <a:ext cx="1737395" cy="765200"/>
            <a:chOff x="4433004" y="1331017"/>
            <a:chExt cx="1737395" cy="765200"/>
          </a:xfrm>
        </p:grpSpPr>
        <p:sp>
          <p:nvSpPr>
            <p:cNvPr id="39" name="Textfeld 38"/>
            <p:cNvSpPr txBox="1"/>
            <p:nvPr/>
          </p:nvSpPr>
          <p:spPr>
            <a:xfrm>
              <a:off x="4433004" y="1331017"/>
              <a:ext cx="1737395" cy="765200"/>
            </a:xfrm>
            <a:prstGeom prst="rect">
              <a:avLst/>
            </a:prstGeom>
            <a:solidFill>
              <a:schemeClr val="bg1">
                <a:lumMod val="85000"/>
              </a:schemeClr>
            </a:solidFill>
            <a:ln>
              <a:solidFill>
                <a:schemeClr val="accent1">
                  <a:lumMod val="50000"/>
                </a:schemeClr>
              </a:solidFill>
            </a:ln>
            <a:effectLst>
              <a:outerShdw blurRad="50800" dist="38100" dir="2700000" algn="tl" rotWithShape="0">
                <a:prstClr val="black">
                  <a:alpha val="40000"/>
                </a:prstClr>
              </a:outerShdw>
            </a:effectLst>
          </p:spPr>
          <p:txBody>
            <a:bodyPr wrap="square" lIns="36000" tIns="36000" rIns="36000" bIns="36000" rtlCol="0">
              <a:spAutoFit/>
            </a:bodyPr>
            <a:lstStyle/>
            <a:p>
              <a:r>
                <a:rPr lang="de-DE" sz="1600" b="1" dirty="0" smtClean="0"/>
                <a:t> </a:t>
              </a:r>
              <a:r>
                <a:rPr lang="de-DE" sz="1600" b="1" u="sng" dirty="0" smtClean="0"/>
                <a:t>Obere Aller rechts:</a:t>
              </a:r>
            </a:p>
            <a:p>
              <a:pPr algn="r">
                <a:lnSpc>
                  <a:spcPct val="150000"/>
                </a:lnSpc>
                <a:spcBef>
                  <a:spcPts val="600"/>
                </a:spcBef>
                <a:spcAft>
                  <a:spcPts val="1200"/>
                </a:spcAft>
              </a:pPr>
              <a:r>
                <a:rPr lang="de-DE" sz="1600" dirty="0" smtClean="0"/>
                <a:t>LU Bergen</a:t>
              </a:r>
            </a:p>
          </p:txBody>
        </p:sp>
        <p:pic>
          <p:nvPicPr>
            <p:cNvPr id="2054" name="Picture 6" descr="http://www.landberatung.de/fileadmin/templates/images/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7120" y="1649156"/>
              <a:ext cx="740114" cy="3517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912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75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500"/>
                                        <p:tgtEl>
                                          <p:spTgt spid="2053"/>
                                        </p:tgtEl>
                                      </p:cBhvr>
                                    </p:animEffect>
                                  </p:childTnLst>
                                </p:cTn>
                              </p:par>
                            </p:childTnLst>
                          </p:cTn>
                        </p:par>
                        <p:par>
                          <p:cTn id="11" fill="hold">
                            <p:stCondLst>
                              <p:cond delay="125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750"/>
                            </p:stCondLst>
                            <p:childTnLst>
                              <p:par>
                                <p:cTn id="19" presetID="10"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5"/>
                                        </p:tgtEl>
                                        <p:attrNameLst>
                                          <p:attrName>style.visibility</p:attrName>
                                        </p:attrNameLst>
                                      </p:cBhvr>
                                      <p:to>
                                        <p:strVal val="visible"/>
                                      </p:to>
                                    </p:set>
                                    <p:animEffect transition="in" filter="fade">
                                      <p:cBhvr>
                                        <p:cTn id="29" dur="500"/>
                                        <p:tgtEl>
                                          <p:spTgt spid="2055"/>
                                        </p:tgtEl>
                                      </p:cBhvr>
                                    </p:animEffect>
                                  </p:childTnLst>
                                </p:cTn>
                              </p:par>
                              <p:par>
                                <p:cTn id="30" presetID="1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03939" y="505464"/>
            <a:ext cx="6063199" cy="461665"/>
          </a:xfrm>
          <a:prstGeom prst="rect">
            <a:avLst/>
          </a:prstGeom>
          <a:noFill/>
        </p:spPr>
        <p:txBody>
          <a:bodyPr wrap="none" rtlCol="0">
            <a:spAutoFit/>
          </a:bodyPr>
          <a:lstStyle/>
          <a:p>
            <a:pPr algn="ctr"/>
            <a:r>
              <a:rPr lang="de-DE" sz="2400" b="1" dirty="0" smtClean="0"/>
              <a:t>WRRL-Beratung in Niedersachsen: OW-Kulisse</a:t>
            </a:r>
            <a:endParaRPr lang="de-DE" sz="2400" b="1" dirty="0"/>
          </a:p>
        </p:txBody>
      </p:sp>
      <p:pic>
        <p:nvPicPr>
          <p:cNvPr id="20" name="Grafik 19" descr="Kulissen_Übersicht_offizielles_Layout_mit_Beratern_16_12_2013_A3250.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10788" t="8421" r="9370" b="2737"/>
          <a:stretch/>
        </p:blipFill>
        <p:spPr>
          <a:xfrm>
            <a:off x="611537" y="1122966"/>
            <a:ext cx="2246936" cy="1562634"/>
          </a:xfrm>
          <a:prstGeom prst="rect">
            <a:avLst/>
          </a:prstGeom>
          <a:ln>
            <a:solidFill>
              <a:schemeClr val="tx2">
                <a:lumMod val="50000"/>
              </a:schemeClr>
            </a:solidFill>
          </a:ln>
          <a:effectLst>
            <a:outerShdw blurRad="50800" dist="38100" dir="2700000" algn="tl" rotWithShape="0">
              <a:prstClr val="black">
                <a:alpha val="40000"/>
              </a:prstClr>
            </a:outerShdw>
          </a:effectLst>
        </p:spPr>
      </p:pic>
      <p:sp>
        <p:nvSpPr>
          <p:cNvPr id="2" name="Rechteck 1"/>
          <p:cNvSpPr/>
          <p:nvPr/>
        </p:nvSpPr>
        <p:spPr>
          <a:xfrm>
            <a:off x="611537" y="2772000"/>
            <a:ext cx="8021264" cy="3636508"/>
          </a:xfrm>
          <a:prstGeom prst="rect">
            <a:avLst/>
          </a:prstGeom>
        </p:spPr>
        <p:txBody>
          <a:bodyPr wrap="square">
            <a:spAutoFit/>
          </a:bodyPr>
          <a:lstStyle/>
          <a:p>
            <a:pPr marL="342900" indent="-342900">
              <a:lnSpc>
                <a:spcPct val="130000"/>
              </a:lnSpc>
              <a:spcAft>
                <a:spcPts val="1800"/>
              </a:spcAft>
              <a:buFont typeface="+mj-lt"/>
              <a:buAutoNum type="arabicPeriod"/>
            </a:pPr>
            <a:r>
              <a:rPr lang="de-DE" dirty="0" smtClean="0"/>
              <a:t>Hoher Handlungsbedarf (Nährstoffbelastung) für Oberflächengewässer</a:t>
            </a:r>
          </a:p>
          <a:p>
            <a:pPr marL="342900" indent="-342900">
              <a:lnSpc>
                <a:spcPct val="130000"/>
              </a:lnSpc>
              <a:spcAft>
                <a:spcPts val="1800"/>
              </a:spcAft>
              <a:buFont typeface="+mj-lt"/>
              <a:buAutoNum type="arabicPeriod"/>
            </a:pPr>
            <a:r>
              <a:rPr lang="de-DE" dirty="0" smtClean="0"/>
              <a:t>Regionale Verteilung: Berücksichtigung  unterschiedlicher struktureller </a:t>
            </a:r>
            <a:r>
              <a:rPr lang="de-DE" dirty="0"/>
              <a:t>Ausstattungen </a:t>
            </a:r>
            <a:r>
              <a:rPr lang="de-DE" dirty="0" smtClean="0"/>
              <a:t>(naturräumlichen </a:t>
            </a:r>
            <a:r>
              <a:rPr lang="de-DE" dirty="0"/>
              <a:t>Gegebenheiten </a:t>
            </a:r>
            <a:r>
              <a:rPr lang="de-DE" dirty="0" smtClean="0"/>
              <a:t>und landwirtschaftliche Rahmenbedingungen)</a:t>
            </a:r>
            <a:endParaRPr lang="de-DE" dirty="0"/>
          </a:p>
          <a:p>
            <a:pPr marL="342900" indent="-342900">
              <a:lnSpc>
                <a:spcPct val="130000"/>
              </a:lnSpc>
              <a:spcAft>
                <a:spcPts val="1800"/>
              </a:spcAft>
              <a:buFont typeface="+mj-lt"/>
              <a:buAutoNum type="arabicPeriod"/>
            </a:pPr>
            <a:r>
              <a:rPr lang="de-DE" dirty="0" smtClean="0"/>
              <a:t>Direkter „Anschluss“ an bestehende Grundwasserschutz-Zielkulisse, um eine </a:t>
            </a:r>
            <a:r>
              <a:rPr lang="de-DE" dirty="0"/>
              <a:t>kombinierte Grundwasser- und </a:t>
            </a:r>
            <a:r>
              <a:rPr lang="de-DE" dirty="0" smtClean="0"/>
              <a:t>Oberflächengewässer-Schutzberatung </a:t>
            </a:r>
            <a:r>
              <a:rPr lang="de-DE" dirty="0"/>
              <a:t>anbieten zu </a:t>
            </a:r>
            <a:r>
              <a:rPr lang="de-DE" dirty="0" smtClean="0"/>
              <a:t>können</a:t>
            </a:r>
          </a:p>
          <a:p>
            <a:pPr marL="342900" indent="-342900">
              <a:lnSpc>
                <a:spcPct val="130000"/>
              </a:lnSpc>
              <a:spcAft>
                <a:spcPts val="1800"/>
              </a:spcAft>
              <a:buFont typeface="+mj-lt"/>
              <a:buAutoNum type="arabicPeriod"/>
            </a:pPr>
            <a:r>
              <a:rPr lang="de-DE" dirty="0" smtClean="0"/>
              <a:t>Möglichst viele und belastbare Vorinformationen</a:t>
            </a:r>
            <a:endParaRPr lang="de-DE" dirty="0"/>
          </a:p>
        </p:txBody>
      </p:sp>
      <p:sp>
        <p:nvSpPr>
          <p:cNvPr id="3" name="Rechteck 2"/>
          <p:cNvSpPr/>
          <p:nvPr/>
        </p:nvSpPr>
        <p:spPr>
          <a:xfrm>
            <a:off x="3142800" y="1217548"/>
            <a:ext cx="4572000" cy="1143070"/>
          </a:xfrm>
          <a:prstGeom prst="rect">
            <a:avLst/>
          </a:prstGeom>
        </p:spPr>
        <p:txBody>
          <a:bodyPr>
            <a:spAutoFit/>
          </a:bodyPr>
          <a:lstStyle/>
          <a:p>
            <a:pPr>
              <a:lnSpc>
                <a:spcPct val="150000"/>
              </a:lnSpc>
            </a:pPr>
            <a:r>
              <a:rPr lang="de-DE" sz="2400" dirty="0" smtClean="0"/>
              <a:t>4 wesentliche Aspekte bei der Auswahl der Gebiete:</a:t>
            </a:r>
            <a:endParaRPr lang="de-DE" sz="2400" dirty="0"/>
          </a:p>
        </p:txBody>
      </p:sp>
    </p:spTree>
    <p:extLst>
      <p:ext uri="{BB962C8B-B14F-4D97-AF65-F5344CB8AC3E}">
        <p14:creationId xmlns:p14="http://schemas.microsoft.com/office/powerpoint/2010/main" val="16651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2"/>
          <p:cNvSpPr>
            <a:spLocks noChangeArrowheads="1"/>
          </p:cNvSpPr>
          <p:nvPr/>
        </p:nvSpPr>
        <p:spPr bwMode="auto">
          <a:xfrm>
            <a:off x="1318792" y="2165225"/>
            <a:ext cx="3048000" cy="3692089"/>
          </a:xfrm>
          <a:prstGeom prst="can">
            <a:avLst>
              <a:gd name="adj" fmla="val 29625"/>
            </a:avLst>
          </a:prstGeom>
          <a:ln>
            <a:headEnd/>
            <a:tailEnd/>
          </a:ln>
          <a:effectLst>
            <a:outerShdw blurRad="50800" dist="38100" dir="2700000" algn="tl" rotWithShape="0">
              <a:prstClr val="black">
                <a:alpha val="40000"/>
              </a:prstClr>
            </a:outerShdw>
          </a:effectLst>
          <a:extLst/>
        </p:spPr>
        <p:style>
          <a:lnRef idx="0">
            <a:schemeClr val="accent5"/>
          </a:lnRef>
          <a:fillRef idx="3">
            <a:schemeClr val="accent5"/>
          </a:fillRef>
          <a:effectRef idx="3">
            <a:schemeClr val="accent5"/>
          </a:effectRef>
          <a:fontRef idx="minor">
            <a:schemeClr val="lt1"/>
          </a:fontRef>
        </p:style>
        <p:txBody>
          <a:bodyPr wrap="none" anchor="ctr"/>
          <a:lstStyle/>
          <a:p>
            <a:endParaRPr lang="de-DE"/>
          </a:p>
        </p:txBody>
      </p:sp>
      <p:sp>
        <p:nvSpPr>
          <p:cNvPr id="7" name="Text Box 13"/>
          <p:cNvSpPr txBox="1">
            <a:spLocks noChangeArrowheads="1"/>
          </p:cNvSpPr>
          <p:nvPr/>
        </p:nvSpPr>
        <p:spPr bwMode="auto">
          <a:xfrm>
            <a:off x="1426168" y="3282741"/>
            <a:ext cx="284391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DE" altLang="de-DE" sz="1800" dirty="0">
                <a:solidFill>
                  <a:schemeClr val="bg1"/>
                </a:solidFill>
              </a:rPr>
              <a:t>u.a. Verbesserung der </a:t>
            </a:r>
            <a:r>
              <a:rPr lang="de-DE" altLang="de-DE" sz="1800" dirty="0" smtClean="0">
                <a:solidFill>
                  <a:schemeClr val="bg1"/>
                </a:solidFill>
              </a:rPr>
              <a:t>Stickstoff- und Phosphorausnutzung</a:t>
            </a:r>
            <a:endParaRPr lang="de-DE" altLang="de-DE" sz="1800" dirty="0">
              <a:solidFill>
                <a:schemeClr val="bg1"/>
              </a:solidFill>
            </a:endParaRPr>
          </a:p>
          <a:p>
            <a:pPr>
              <a:spcBef>
                <a:spcPct val="50000"/>
              </a:spcBef>
            </a:pPr>
            <a:r>
              <a:rPr lang="de-DE" altLang="de-DE" sz="1800" dirty="0">
                <a:solidFill>
                  <a:schemeClr val="bg1"/>
                </a:solidFill>
              </a:rPr>
              <a:t>Vermittlung von </a:t>
            </a:r>
            <a:r>
              <a:rPr lang="de-DE" altLang="de-DE" sz="1800" dirty="0" err="1" smtClean="0">
                <a:solidFill>
                  <a:schemeClr val="bg1"/>
                </a:solidFill>
              </a:rPr>
              <a:t>Agrarum</a:t>
            </a:r>
            <a:r>
              <a:rPr lang="de-DE" altLang="de-DE" sz="1800" dirty="0" smtClean="0">
                <a:solidFill>
                  <a:schemeClr val="bg1"/>
                </a:solidFill>
              </a:rPr>
              <a:t>-weltmaßnahmen </a:t>
            </a:r>
            <a:r>
              <a:rPr lang="de-DE" altLang="de-DE" sz="1800" dirty="0">
                <a:solidFill>
                  <a:schemeClr val="bg1"/>
                </a:solidFill>
              </a:rPr>
              <a:t>(AUM</a:t>
            </a:r>
            <a:r>
              <a:rPr lang="de-DE" altLang="de-DE" sz="1800" dirty="0" smtClean="0">
                <a:solidFill>
                  <a:schemeClr val="bg1"/>
                </a:solidFill>
              </a:rPr>
              <a:t>)</a:t>
            </a:r>
          </a:p>
          <a:p>
            <a:pPr>
              <a:spcBef>
                <a:spcPct val="50000"/>
              </a:spcBef>
            </a:pPr>
            <a:r>
              <a:rPr lang="de-DE" altLang="de-DE" dirty="0" smtClean="0">
                <a:solidFill>
                  <a:schemeClr val="bg1"/>
                </a:solidFill>
              </a:rPr>
              <a:t>…</a:t>
            </a:r>
            <a:endParaRPr lang="de-DE" altLang="de-DE" sz="1800" dirty="0">
              <a:solidFill>
                <a:schemeClr val="bg1"/>
              </a:solidFill>
            </a:endParaRPr>
          </a:p>
        </p:txBody>
      </p:sp>
      <p:sp>
        <p:nvSpPr>
          <p:cNvPr id="8" name="AutoShape 25"/>
          <p:cNvSpPr>
            <a:spLocks noChangeArrowheads="1"/>
          </p:cNvSpPr>
          <p:nvPr/>
        </p:nvSpPr>
        <p:spPr bwMode="auto">
          <a:xfrm>
            <a:off x="5283218" y="2165225"/>
            <a:ext cx="3048000" cy="3692089"/>
          </a:xfrm>
          <a:prstGeom prst="can">
            <a:avLst>
              <a:gd name="adj" fmla="val 29625"/>
            </a:avLst>
          </a:prstGeom>
          <a:ln>
            <a:headEnd/>
            <a:tailEnd/>
          </a:ln>
          <a:effectLst>
            <a:outerShdw blurRad="50800" dist="38100" dir="2700000" algn="tl" rotWithShape="0">
              <a:prstClr val="black">
                <a:alpha val="40000"/>
              </a:prstClr>
            </a:outerShdw>
          </a:effectLst>
          <a:extLst/>
        </p:spPr>
        <p:style>
          <a:lnRef idx="0">
            <a:schemeClr val="accent5"/>
          </a:lnRef>
          <a:fillRef idx="3">
            <a:schemeClr val="accent5"/>
          </a:fillRef>
          <a:effectRef idx="3">
            <a:schemeClr val="accent5"/>
          </a:effectRef>
          <a:fontRef idx="minor">
            <a:schemeClr val="lt1"/>
          </a:fontRef>
        </p:style>
        <p:txBody>
          <a:bodyPr wrap="none" anchor="ctr"/>
          <a:lstStyle/>
          <a:p>
            <a:endParaRPr lang="de-DE"/>
          </a:p>
        </p:txBody>
      </p:sp>
      <p:sp>
        <p:nvSpPr>
          <p:cNvPr id="9" name="Text Box 15"/>
          <p:cNvSpPr txBox="1">
            <a:spLocks noChangeArrowheads="1"/>
          </p:cNvSpPr>
          <p:nvPr/>
        </p:nvSpPr>
        <p:spPr bwMode="auto">
          <a:xfrm>
            <a:off x="5387993" y="2322043"/>
            <a:ext cx="2843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2000" b="1" dirty="0">
                <a:solidFill>
                  <a:srgbClr val="0070C0"/>
                </a:solidFill>
              </a:rPr>
              <a:t>2. </a:t>
            </a:r>
            <a:r>
              <a:rPr lang="de-DE" altLang="de-DE" sz="2000" b="1" dirty="0" smtClean="0">
                <a:solidFill>
                  <a:srgbClr val="0070C0"/>
                </a:solidFill>
              </a:rPr>
              <a:t>Agrarumwelt-</a:t>
            </a:r>
            <a:r>
              <a:rPr lang="de-DE" altLang="de-DE" sz="2000" b="1" dirty="0" err="1" smtClean="0">
                <a:solidFill>
                  <a:srgbClr val="0070C0"/>
                </a:solidFill>
              </a:rPr>
              <a:t>maßnahmen</a:t>
            </a:r>
            <a:r>
              <a:rPr lang="de-DE" altLang="de-DE" sz="2000" b="1" dirty="0" smtClean="0">
                <a:solidFill>
                  <a:srgbClr val="0070C0"/>
                </a:solidFill>
              </a:rPr>
              <a:t> (AUM)</a:t>
            </a:r>
            <a:endParaRPr lang="de-DE" altLang="de-DE" sz="2000" b="1" dirty="0">
              <a:solidFill>
                <a:srgbClr val="0070C0"/>
              </a:solidFill>
            </a:endParaRPr>
          </a:p>
        </p:txBody>
      </p:sp>
      <p:sp>
        <p:nvSpPr>
          <p:cNvPr id="10" name="Text Box 16"/>
          <p:cNvSpPr txBox="1">
            <a:spLocks noChangeArrowheads="1"/>
          </p:cNvSpPr>
          <p:nvPr/>
        </p:nvSpPr>
        <p:spPr bwMode="auto">
          <a:xfrm>
            <a:off x="5440061" y="3538963"/>
            <a:ext cx="2791144"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DE" altLang="de-DE" sz="1800" dirty="0" smtClean="0">
                <a:solidFill>
                  <a:schemeClr val="bg1"/>
                </a:solidFill>
              </a:rPr>
              <a:t>Maßnahmen des </a:t>
            </a:r>
            <a:br>
              <a:rPr lang="de-DE" altLang="de-DE" sz="1800" dirty="0" smtClean="0">
                <a:solidFill>
                  <a:schemeClr val="bg1"/>
                </a:solidFill>
              </a:rPr>
            </a:br>
            <a:r>
              <a:rPr lang="de-DE" altLang="de-DE" sz="1800" dirty="0" err="1" smtClean="0">
                <a:solidFill>
                  <a:schemeClr val="bg1"/>
                </a:solidFill>
              </a:rPr>
              <a:t>NiB</a:t>
            </a:r>
            <a:r>
              <a:rPr lang="de-DE" altLang="de-DE" sz="1800" dirty="0" smtClean="0">
                <a:solidFill>
                  <a:schemeClr val="bg1"/>
                </a:solidFill>
              </a:rPr>
              <a:t>-AUM-Programms</a:t>
            </a:r>
          </a:p>
          <a:p>
            <a:pPr>
              <a:spcBef>
                <a:spcPct val="50000"/>
              </a:spcBef>
            </a:pPr>
            <a:r>
              <a:rPr lang="de-DE" altLang="de-DE" dirty="0" smtClean="0">
                <a:solidFill>
                  <a:schemeClr val="bg1"/>
                </a:solidFill>
              </a:rPr>
              <a:t>(z.B. Zwischenfruchtanbau, reduzierte Boden-bearbeitung,…)</a:t>
            </a:r>
            <a:endParaRPr lang="de-DE" altLang="de-DE" dirty="0">
              <a:solidFill>
                <a:schemeClr val="bg1"/>
              </a:solidFill>
            </a:endParaRPr>
          </a:p>
        </p:txBody>
      </p:sp>
      <p:sp>
        <p:nvSpPr>
          <p:cNvPr id="11" name="Text Box 17"/>
          <p:cNvSpPr txBox="1">
            <a:spLocks noChangeArrowheads="1"/>
          </p:cNvSpPr>
          <p:nvPr/>
        </p:nvSpPr>
        <p:spPr bwMode="auto">
          <a:xfrm>
            <a:off x="1318792" y="2322042"/>
            <a:ext cx="3019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2000" b="1" dirty="0">
                <a:solidFill>
                  <a:srgbClr val="0070C0"/>
                </a:solidFill>
              </a:rPr>
              <a:t>1. Landwirtschaftliche Beratung</a:t>
            </a:r>
          </a:p>
        </p:txBody>
      </p:sp>
      <p:sp>
        <p:nvSpPr>
          <p:cNvPr id="12" name="Text Box 22"/>
          <p:cNvSpPr txBox="1">
            <a:spLocks noChangeArrowheads="1"/>
          </p:cNvSpPr>
          <p:nvPr/>
        </p:nvSpPr>
        <p:spPr bwMode="auto">
          <a:xfrm>
            <a:off x="358354" y="1526058"/>
            <a:ext cx="8532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2000" b="1" dirty="0"/>
              <a:t>Zwei </a:t>
            </a:r>
            <a:r>
              <a:rPr lang="de-DE" altLang="de-DE" sz="2000" b="1" dirty="0" smtClean="0"/>
              <a:t>Säulen:</a:t>
            </a:r>
            <a:endParaRPr lang="de-DE" altLang="de-DE" sz="2000" b="1" dirty="0"/>
          </a:p>
        </p:txBody>
      </p:sp>
      <p:sp>
        <p:nvSpPr>
          <p:cNvPr id="19" name="Textfeld 18"/>
          <p:cNvSpPr txBox="1"/>
          <p:nvPr/>
        </p:nvSpPr>
        <p:spPr>
          <a:xfrm>
            <a:off x="860567" y="636582"/>
            <a:ext cx="7422866" cy="461665"/>
          </a:xfrm>
          <a:prstGeom prst="rect">
            <a:avLst/>
          </a:prstGeom>
          <a:noFill/>
        </p:spPr>
        <p:txBody>
          <a:bodyPr wrap="none" rtlCol="0">
            <a:spAutoFit/>
          </a:bodyPr>
          <a:lstStyle/>
          <a:p>
            <a:pPr algn="ctr"/>
            <a:r>
              <a:rPr lang="de-DE" sz="2400" b="1" dirty="0" smtClean="0"/>
              <a:t>WRRL-Beratung in Niedersachsen: Organisation/Struktur</a:t>
            </a:r>
          </a:p>
        </p:txBody>
      </p:sp>
    </p:spTree>
    <p:extLst>
      <p:ext uri="{BB962C8B-B14F-4D97-AF65-F5344CB8AC3E}">
        <p14:creationId xmlns:p14="http://schemas.microsoft.com/office/powerpoint/2010/main" val="29100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03115" y="829563"/>
            <a:ext cx="7830765" cy="830997"/>
          </a:xfrm>
          <a:prstGeom prst="rect">
            <a:avLst/>
          </a:prstGeom>
        </p:spPr>
        <p:txBody>
          <a:bodyPr wrap="square">
            <a:spAutoFit/>
          </a:bodyPr>
          <a:lstStyle/>
          <a:p>
            <a:pPr algn="ctr"/>
            <a:r>
              <a:rPr lang="de-DE" sz="2400" b="1" dirty="0"/>
              <a:t>Niedersächsische und </a:t>
            </a:r>
            <a:r>
              <a:rPr lang="de-DE" sz="2400" b="1" dirty="0" smtClean="0"/>
              <a:t>Bremer Agrarumweltmaßnahmen „</a:t>
            </a:r>
            <a:r>
              <a:rPr lang="de-DE" sz="2400" b="1" dirty="0" err="1" smtClean="0"/>
              <a:t>NiB</a:t>
            </a:r>
            <a:r>
              <a:rPr lang="de-DE" sz="2400" b="1" dirty="0" smtClean="0"/>
              <a:t>-AUM“ (ehemals NAU/BAU)</a:t>
            </a:r>
            <a:endParaRPr lang="de-DE" sz="2400" dirty="0"/>
          </a:p>
        </p:txBody>
      </p:sp>
      <p:sp>
        <p:nvSpPr>
          <p:cNvPr id="5" name="Rechteck 4"/>
          <p:cNvSpPr/>
          <p:nvPr/>
        </p:nvSpPr>
        <p:spPr>
          <a:xfrm>
            <a:off x="817123" y="1997839"/>
            <a:ext cx="7768938" cy="3354765"/>
          </a:xfrm>
          <a:prstGeom prst="rect">
            <a:avLst/>
          </a:prstGeom>
        </p:spPr>
        <p:txBody>
          <a:bodyPr wrap="square">
            <a:spAutoFit/>
          </a:bodyPr>
          <a:lstStyle/>
          <a:p>
            <a:pPr marL="285750" indent="-285750">
              <a:lnSpc>
                <a:spcPct val="150000"/>
              </a:lnSpc>
              <a:spcAft>
                <a:spcPts val="1800"/>
              </a:spcAft>
              <a:buFont typeface="Arial" panose="020B0604020202020204" pitchFamily="34" charset="0"/>
              <a:buChar char="•"/>
            </a:pPr>
            <a:r>
              <a:rPr lang="de-DE" dirty="0"/>
              <a:t>Die Richtlinie wurde auf Basis der </a:t>
            </a:r>
            <a:r>
              <a:rPr lang="de-DE" dirty="0" smtClean="0"/>
              <a:t>ELER-Verordnung erstellt</a:t>
            </a:r>
          </a:p>
          <a:p>
            <a:pPr lvl="2">
              <a:lnSpc>
                <a:spcPct val="150000"/>
              </a:lnSpc>
              <a:spcAft>
                <a:spcPts val="1800"/>
              </a:spcAft>
            </a:pPr>
            <a:r>
              <a:rPr lang="de-DE" dirty="0" smtClean="0"/>
              <a:t>Die maßgeblichen Durchführungsvorschriften </a:t>
            </a:r>
            <a:r>
              <a:rPr lang="de-DE" dirty="0"/>
              <a:t>der </a:t>
            </a:r>
            <a:r>
              <a:rPr lang="de-DE" dirty="0" smtClean="0"/>
              <a:t>EU-Kommission sind noch </a:t>
            </a:r>
            <a:r>
              <a:rPr lang="de-DE" dirty="0"/>
              <a:t>nicht </a:t>
            </a:r>
            <a:r>
              <a:rPr lang="de-DE" dirty="0" smtClean="0"/>
              <a:t>veröffentlicht</a:t>
            </a:r>
          </a:p>
          <a:p>
            <a:pPr lvl="2">
              <a:lnSpc>
                <a:spcPct val="150000"/>
              </a:lnSpc>
              <a:spcAft>
                <a:spcPts val="1200"/>
              </a:spcAft>
            </a:pPr>
            <a:r>
              <a:rPr lang="de-DE" dirty="0" smtClean="0"/>
              <a:t>Die </a:t>
            </a:r>
            <a:r>
              <a:rPr lang="de-DE" dirty="0" err="1" smtClean="0"/>
              <a:t>NiB</a:t>
            </a:r>
            <a:r>
              <a:rPr lang="de-DE" dirty="0" smtClean="0"/>
              <a:t>-AUM sind daher vorerst als Entwurf veröffentlicht</a:t>
            </a:r>
          </a:p>
          <a:p>
            <a:pPr marL="1200150" lvl="2" indent="-285750">
              <a:lnSpc>
                <a:spcPct val="150000"/>
              </a:lnSpc>
              <a:spcAft>
                <a:spcPts val="1200"/>
              </a:spcAft>
              <a:buFont typeface="Wingdings" panose="05000000000000000000" pitchFamily="2" charset="2"/>
              <a:buChar char="Ø"/>
            </a:pPr>
            <a:r>
              <a:rPr lang="de-DE" dirty="0" smtClean="0"/>
              <a:t>(Stand: Mai 2014)</a:t>
            </a:r>
          </a:p>
          <a:p>
            <a:pPr marL="285750" indent="-285750">
              <a:lnSpc>
                <a:spcPct val="150000"/>
              </a:lnSpc>
              <a:spcAft>
                <a:spcPts val="1200"/>
              </a:spcAft>
              <a:buFont typeface="Arial" panose="020B0604020202020204" pitchFamily="34" charset="0"/>
              <a:buChar char="•"/>
            </a:pPr>
            <a:r>
              <a:rPr lang="de-DE" dirty="0" smtClean="0"/>
              <a:t>Von einer </a:t>
            </a:r>
            <a:r>
              <a:rPr lang="de-DE" i="1" dirty="0" smtClean="0"/>
              <a:t>grundlegenden</a:t>
            </a:r>
            <a:r>
              <a:rPr lang="de-DE" dirty="0" smtClean="0"/>
              <a:t> Änderung der gelisteten AUM ist nicht auszugehen!</a:t>
            </a:r>
            <a:endParaRPr lang="de-DE" dirty="0"/>
          </a:p>
        </p:txBody>
      </p:sp>
      <p:pic>
        <p:nvPicPr>
          <p:cNvPr id="1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1084" y="2724823"/>
            <a:ext cx="446884" cy="38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1084" y="3777663"/>
            <a:ext cx="446884" cy="38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09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68432" y="673121"/>
            <a:ext cx="7830765" cy="830997"/>
          </a:xfrm>
          <a:prstGeom prst="rect">
            <a:avLst/>
          </a:prstGeom>
        </p:spPr>
        <p:txBody>
          <a:bodyPr wrap="square">
            <a:spAutoFit/>
          </a:bodyPr>
          <a:lstStyle/>
          <a:p>
            <a:pPr algn="ctr"/>
            <a:r>
              <a:rPr lang="de-DE" sz="2400" b="1" dirty="0"/>
              <a:t>Niedersächsische und </a:t>
            </a:r>
            <a:r>
              <a:rPr lang="de-DE" sz="2400" b="1" dirty="0" smtClean="0"/>
              <a:t>Bremer Agrarumweltmaßnahmen „</a:t>
            </a:r>
            <a:r>
              <a:rPr lang="de-DE" sz="2400" b="1" dirty="0" err="1" smtClean="0"/>
              <a:t>NiB</a:t>
            </a:r>
            <a:r>
              <a:rPr lang="de-DE" sz="2400" b="1" dirty="0" smtClean="0"/>
              <a:t>-AUM“ (ehemals NAU/BAU)</a:t>
            </a:r>
            <a:endParaRPr lang="de-DE" sz="2400" dirty="0"/>
          </a:p>
        </p:txBody>
      </p:sp>
      <p:graphicFrame>
        <p:nvGraphicFramePr>
          <p:cNvPr id="3" name="Tabelle 2"/>
          <p:cNvGraphicFramePr>
            <a:graphicFrameLocks noGrp="1"/>
          </p:cNvGraphicFramePr>
          <p:nvPr>
            <p:extLst>
              <p:ext uri="{D42A27DB-BD31-4B8C-83A1-F6EECF244321}">
                <p14:modId xmlns:p14="http://schemas.microsoft.com/office/powerpoint/2010/main" val="2247854720"/>
              </p:ext>
            </p:extLst>
          </p:nvPr>
        </p:nvGraphicFramePr>
        <p:xfrm>
          <a:off x="1030787" y="2046367"/>
          <a:ext cx="7441334" cy="2372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939179"/>
                <a:gridCol w="722878"/>
                <a:gridCol w="779277"/>
              </a:tblGrid>
              <a:tr h="370840">
                <a:tc>
                  <a:txBody>
                    <a:bodyPr/>
                    <a:lstStyle/>
                    <a:p>
                      <a:r>
                        <a:rPr lang="de-DE" dirty="0" smtClean="0"/>
                        <a:t>  Maßnahme</a:t>
                      </a:r>
                      <a:endParaRPr lang="de-DE" dirty="0"/>
                    </a:p>
                  </a:txBody>
                  <a:tcPr anchor="ctr"/>
                </a:tc>
                <a:tc>
                  <a:txBody>
                    <a:bodyPr/>
                    <a:lstStyle/>
                    <a:p>
                      <a:pPr algn="ctr"/>
                      <a:r>
                        <a:rPr lang="de-DE" dirty="0" smtClean="0"/>
                        <a:t>Code</a:t>
                      </a:r>
                      <a:endParaRPr lang="de-DE" dirty="0"/>
                    </a:p>
                  </a:txBody>
                  <a:tcPr anchor="ctr"/>
                </a:tc>
                <a:tc>
                  <a:txBody>
                    <a:bodyPr/>
                    <a:lstStyle/>
                    <a:p>
                      <a:pPr algn="ctr"/>
                      <a:r>
                        <a:rPr lang="de-DE" sz="1400" dirty="0" smtClean="0"/>
                        <a:t>(ehem.</a:t>
                      </a:r>
                      <a:r>
                        <a:rPr lang="de-DE" sz="1400" baseline="0" dirty="0" smtClean="0"/>
                        <a:t> Code)</a:t>
                      </a:r>
                      <a:endParaRPr lang="de-DE" sz="1400" dirty="0"/>
                    </a:p>
                  </a:txBody>
                  <a:tcPr anchor="ctr"/>
                </a:tc>
              </a:tr>
              <a:tr h="370840">
                <a:tc>
                  <a:txBody>
                    <a:bodyPr/>
                    <a:lstStyle/>
                    <a:p>
                      <a:r>
                        <a:rPr lang="de-DE" dirty="0" smtClean="0"/>
                        <a:t>   Ökologischer Landbau – Zusatzförderung Wasserschutz</a:t>
                      </a:r>
                      <a:endParaRPr lang="de-DE" dirty="0"/>
                    </a:p>
                  </a:txBody>
                  <a:tcPr anchor="ctr"/>
                </a:tc>
                <a:tc>
                  <a:txBody>
                    <a:bodyPr/>
                    <a:lstStyle/>
                    <a:p>
                      <a:pPr algn="ctr"/>
                      <a:r>
                        <a:rPr lang="de-DE" dirty="0" smtClean="0"/>
                        <a:t>BV</a:t>
                      </a:r>
                      <a:r>
                        <a:rPr lang="de-DE" baseline="0" dirty="0" smtClean="0"/>
                        <a:t>12</a:t>
                      </a:r>
                      <a:endParaRPr lang="de-DE" dirty="0"/>
                    </a:p>
                  </a:txBody>
                  <a:tcPr anchor="ctr"/>
                </a:tc>
                <a:tc>
                  <a:txBody>
                    <a:bodyPr/>
                    <a:lstStyle/>
                    <a:p>
                      <a:pPr algn="ctr"/>
                      <a:r>
                        <a:rPr lang="de-DE" sz="1400" dirty="0" smtClean="0"/>
                        <a:t>C1 </a:t>
                      </a:r>
                      <a:endParaRPr lang="de-DE" sz="1400" dirty="0"/>
                    </a:p>
                  </a:txBody>
                  <a:tcPr anchor="ctr"/>
                </a:tc>
              </a:tr>
              <a:tr h="370840">
                <a:tc>
                  <a:txBody>
                    <a:bodyPr/>
                    <a:lstStyle/>
                    <a:p>
                      <a:r>
                        <a:rPr lang="de-DE" dirty="0" smtClean="0"/>
                        <a:t>   Anbau von winterharten Zwischenfrüchten und Untersaaten</a:t>
                      </a:r>
                      <a:endParaRPr lang="de-DE" dirty="0"/>
                    </a:p>
                  </a:txBody>
                  <a:tcPr anchor="ctr"/>
                </a:tc>
                <a:tc>
                  <a:txBody>
                    <a:bodyPr/>
                    <a:lstStyle/>
                    <a:p>
                      <a:pPr algn="ctr"/>
                      <a:r>
                        <a:rPr lang="de-DE" dirty="0" smtClean="0"/>
                        <a:t>AL22</a:t>
                      </a:r>
                      <a:endParaRPr lang="de-DE" dirty="0"/>
                    </a:p>
                  </a:txBody>
                  <a:tcPr anchor="ctr"/>
                </a:tc>
                <a:tc>
                  <a:txBody>
                    <a:bodyPr/>
                    <a:lstStyle/>
                    <a:p>
                      <a:pPr algn="ctr"/>
                      <a:r>
                        <a:rPr lang="de-DE" sz="1400" dirty="0" smtClean="0"/>
                        <a:t>W2</a:t>
                      </a:r>
                      <a:endParaRPr lang="de-DE" sz="1400" dirty="0"/>
                    </a:p>
                  </a:txBody>
                  <a:tcPr anchor="ctr"/>
                </a:tc>
              </a:tr>
              <a:tr h="370840">
                <a:tc>
                  <a:txBody>
                    <a:bodyPr/>
                    <a:lstStyle/>
                    <a:p>
                      <a:r>
                        <a:rPr lang="de-DE" sz="1800" b="0" i="0" u="none" strike="noStrike" kern="1200" baseline="0" dirty="0" smtClean="0">
                          <a:solidFill>
                            <a:schemeClr val="dk1"/>
                          </a:solidFill>
                          <a:latin typeface="+mn-lt"/>
                          <a:ea typeface="+mn-ea"/>
                          <a:cs typeface="+mn-cs"/>
                        </a:rPr>
                        <a:t>   keine Bodenbearbeitung nach Raps</a:t>
                      </a:r>
                      <a:endParaRPr lang="de-DE" dirty="0"/>
                    </a:p>
                  </a:txBody>
                  <a:tcPr anchor="ctr"/>
                </a:tc>
                <a:tc>
                  <a:txBody>
                    <a:bodyPr/>
                    <a:lstStyle/>
                    <a:p>
                      <a:pPr algn="ctr"/>
                      <a:r>
                        <a:rPr lang="de-DE" dirty="0" smtClean="0"/>
                        <a:t>AL4</a:t>
                      </a:r>
                      <a:endParaRPr lang="de-DE" dirty="0"/>
                    </a:p>
                  </a:txBody>
                  <a:tcPr anchor="ctr"/>
                </a:tc>
                <a:tc>
                  <a:txBody>
                    <a:bodyPr/>
                    <a:lstStyle/>
                    <a:p>
                      <a:pPr algn="ctr"/>
                      <a:r>
                        <a:rPr lang="de-DE" sz="1400" dirty="0" smtClean="0"/>
                        <a:t>W4</a:t>
                      </a:r>
                      <a:endParaRPr lang="de-DE" sz="1400" dirty="0"/>
                    </a:p>
                  </a:txBody>
                  <a:tcPr anchor="ctr"/>
                </a:tc>
              </a:tr>
              <a:tr h="370840">
                <a:tc>
                  <a:txBody>
                    <a:bodyPr/>
                    <a:lstStyle/>
                    <a:p>
                      <a:r>
                        <a:rPr lang="de-DE" dirty="0" smtClean="0"/>
                        <a:t>   keine Bodenbearbeitung nach Mais</a:t>
                      </a:r>
                      <a:endParaRPr lang="de-DE" dirty="0"/>
                    </a:p>
                  </a:txBody>
                  <a:tcPr anchor="ctr"/>
                </a:tc>
                <a:tc>
                  <a:txBody>
                    <a:bodyPr/>
                    <a:lstStyle/>
                    <a:p>
                      <a:pPr algn="ctr"/>
                      <a:r>
                        <a:rPr lang="de-DE" sz="1800" b="0" i="0" u="none" strike="noStrike" kern="1200" baseline="0" dirty="0" smtClean="0">
                          <a:solidFill>
                            <a:schemeClr val="dk1"/>
                          </a:solidFill>
                          <a:latin typeface="+mn-lt"/>
                          <a:ea typeface="+mn-ea"/>
                          <a:cs typeface="+mn-cs"/>
                        </a:rPr>
                        <a:t>AL5</a:t>
                      </a:r>
                      <a:endParaRPr lang="de-DE" dirty="0"/>
                    </a:p>
                  </a:txBody>
                  <a:tcPr anchor="ctr"/>
                </a:tc>
                <a:tc>
                  <a:txBody>
                    <a:bodyPr/>
                    <a:lstStyle/>
                    <a:p>
                      <a:pPr algn="ctr"/>
                      <a:r>
                        <a:rPr lang="de-DE" sz="1400" dirty="0" smtClean="0"/>
                        <a:t>W3</a:t>
                      </a:r>
                      <a:endParaRPr lang="de-DE" sz="1400" dirty="0"/>
                    </a:p>
                  </a:txBody>
                  <a:tcPr anchor="ctr"/>
                </a:tc>
              </a:tr>
              <a:tr h="370840">
                <a:tc>
                  <a:txBody>
                    <a:bodyPr/>
                    <a:lstStyle/>
                    <a:p>
                      <a:r>
                        <a:rPr lang="de-DE" dirty="0" smtClean="0"/>
                        <a:t>   </a:t>
                      </a:r>
                      <a:r>
                        <a:rPr lang="de-DE" dirty="0" err="1" smtClean="0"/>
                        <a:t>Cultanverfahren</a:t>
                      </a:r>
                      <a:endParaRPr lang="de-DE" dirty="0"/>
                    </a:p>
                  </a:txBody>
                  <a:tcPr anchor="ctr"/>
                </a:tc>
                <a:tc>
                  <a:txBody>
                    <a:bodyPr/>
                    <a:lstStyle/>
                    <a:p>
                      <a:pPr algn="ctr"/>
                      <a:r>
                        <a:rPr lang="de-DE" dirty="0" smtClean="0"/>
                        <a:t>AL3</a:t>
                      </a:r>
                      <a:endParaRPr lang="de-DE" dirty="0"/>
                    </a:p>
                  </a:txBody>
                  <a:tcPr anchor="ctr"/>
                </a:tc>
                <a:tc>
                  <a:txBody>
                    <a:bodyPr/>
                    <a:lstStyle/>
                    <a:p>
                      <a:pPr algn="ctr"/>
                      <a:r>
                        <a:rPr lang="de-DE" sz="1400" dirty="0" smtClean="0"/>
                        <a:t>-</a:t>
                      </a:r>
                      <a:endParaRPr lang="de-DE" sz="1400" dirty="0"/>
                    </a:p>
                  </a:txBody>
                  <a:tcPr anchor="ctr"/>
                </a:tc>
              </a:tr>
            </a:tbl>
          </a:graphicData>
        </a:graphic>
      </p:graphicFrame>
      <p:sp>
        <p:nvSpPr>
          <p:cNvPr id="6" name="Textfeld 5"/>
          <p:cNvSpPr txBox="1"/>
          <p:nvPr/>
        </p:nvSpPr>
        <p:spPr>
          <a:xfrm>
            <a:off x="1030787" y="1677035"/>
            <a:ext cx="7227941" cy="369332"/>
          </a:xfrm>
          <a:prstGeom prst="rect">
            <a:avLst/>
          </a:prstGeom>
          <a:noFill/>
        </p:spPr>
        <p:txBody>
          <a:bodyPr wrap="none" rtlCol="0">
            <a:spAutoFit/>
          </a:bodyPr>
          <a:lstStyle/>
          <a:p>
            <a:r>
              <a:rPr lang="de-DE" b="1" dirty="0" smtClean="0"/>
              <a:t>Nur in der Gebietskulisse „WRRL-Beratung“ und in TGG angebotene AUM:</a:t>
            </a:r>
            <a:endParaRPr lang="de-DE" b="1" dirty="0"/>
          </a:p>
        </p:txBody>
      </p:sp>
      <p:graphicFrame>
        <p:nvGraphicFramePr>
          <p:cNvPr id="8" name="Tabelle 7"/>
          <p:cNvGraphicFramePr>
            <a:graphicFrameLocks noGrp="1"/>
          </p:cNvGraphicFramePr>
          <p:nvPr>
            <p:extLst>
              <p:ext uri="{D42A27DB-BD31-4B8C-83A1-F6EECF244321}">
                <p14:modId xmlns:p14="http://schemas.microsoft.com/office/powerpoint/2010/main" val="2165209044"/>
              </p:ext>
            </p:extLst>
          </p:nvPr>
        </p:nvGraphicFramePr>
        <p:xfrm>
          <a:off x="1030787" y="4892387"/>
          <a:ext cx="7441334" cy="13817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22574"/>
                <a:gridCol w="3794119"/>
                <a:gridCol w="924641"/>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  Grünstreifen zum Schutz von Wassererosion und von Gewässern</a:t>
                      </a:r>
                      <a:endParaRPr lang="de-DE" dirty="0"/>
                    </a:p>
                  </a:txBody>
                  <a:tcPr anchor="ctr"/>
                </a:tc>
                <a:tc hMerge="1">
                  <a:txBody>
                    <a:bodyPr/>
                    <a:lstStyle/>
                    <a:p>
                      <a:pPr algn="ctr"/>
                      <a:endParaRPr lang="de-DE" dirty="0" smtClean="0"/>
                    </a:p>
                  </a:txBody>
                  <a:tcPr/>
                </a:tc>
                <a:tc>
                  <a:txBody>
                    <a:bodyPr/>
                    <a:lstStyle/>
                    <a:p>
                      <a:pPr algn="ctr"/>
                      <a:r>
                        <a:rPr lang="de-DE" dirty="0" smtClean="0"/>
                        <a:t>Code</a:t>
                      </a:r>
                      <a:endParaRPr lang="de-DE" dirty="0"/>
                    </a:p>
                  </a:txBody>
                  <a:tcPr anchor="ctr"/>
                </a:tc>
              </a:tr>
              <a:tr h="370840">
                <a:tc>
                  <a:txBody>
                    <a:bodyPr/>
                    <a:lstStyle/>
                    <a:p>
                      <a:r>
                        <a:rPr lang="de-DE" dirty="0" smtClean="0"/>
                        <a:t>   „Erosionsschutzstreifen“</a:t>
                      </a:r>
                      <a:endParaRPr lang="de-DE" dirty="0"/>
                    </a:p>
                  </a:txBody>
                  <a:tcPr anchor="ctr"/>
                </a:tc>
                <a:tc>
                  <a:txBody>
                    <a:bodyPr/>
                    <a:lstStyle/>
                    <a:p>
                      <a:pPr algn="ctr"/>
                      <a:r>
                        <a:rPr lang="de-DE" baseline="0" dirty="0" smtClean="0"/>
                        <a:t>Begrünung von Tiefenlinien; a</a:t>
                      </a:r>
                      <a:r>
                        <a:rPr lang="de-DE" dirty="0" smtClean="0"/>
                        <a:t>uch auf </a:t>
                      </a:r>
                      <a:r>
                        <a:rPr lang="de-DE" dirty="0" err="1" smtClean="0"/>
                        <a:t>landw</a:t>
                      </a:r>
                      <a:r>
                        <a:rPr lang="de-DE" dirty="0" smtClean="0"/>
                        <a:t>. Flächen</a:t>
                      </a:r>
                      <a:r>
                        <a:rPr lang="de-DE" baseline="0" dirty="0" smtClean="0"/>
                        <a:t> (Kulisse vorhanden)</a:t>
                      </a:r>
                      <a:endParaRPr lang="de-DE" dirty="0" smtClean="0"/>
                    </a:p>
                  </a:txBody>
                  <a:tcPr anchor="ctr"/>
                </a:tc>
                <a:tc>
                  <a:txBody>
                    <a:bodyPr/>
                    <a:lstStyle/>
                    <a:p>
                      <a:pPr algn="ctr"/>
                      <a:r>
                        <a:rPr lang="de-DE" dirty="0" smtClean="0"/>
                        <a:t>BS71</a:t>
                      </a:r>
                      <a:endParaRPr lang="de-DE" dirty="0"/>
                    </a:p>
                  </a:txBody>
                  <a:tcPr anchor="ctr"/>
                </a:tc>
              </a:tr>
              <a:tr h="370840">
                <a:tc>
                  <a:txBody>
                    <a:bodyPr/>
                    <a:lstStyle/>
                    <a:p>
                      <a:r>
                        <a:rPr lang="de-DE" dirty="0" smtClean="0"/>
                        <a:t>   „Gewässerschutzstreifen“</a:t>
                      </a:r>
                      <a:endParaRPr lang="de-DE" dirty="0"/>
                    </a:p>
                  </a:txBody>
                  <a:tcPr anchor="ctr"/>
                </a:tc>
                <a:tc>
                  <a:txBody>
                    <a:bodyPr/>
                    <a:lstStyle/>
                    <a:p>
                      <a:pPr algn="ctr"/>
                      <a:r>
                        <a:rPr lang="de-DE" dirty="0" smtClean="0"/>
                        <a:t>Entlang</a:t>
                      </a:r>
                      <a:r>
                        <a:rPr lang="de-DE" baseline="0" dirty="0" smtClean="0"/>
                        <a:t> von oberirdischen Gewässern</a:t>
                      </a:r>
                      <a:endParaRPr lang="de-DE" dirty="0"/>
                    </a:p>
                  </a:txBody>
                  <a:tcPr anchor="ctr"/>
                </a:tc>
                <a:tc>
                  <a:txBody>
                    <a:bodyPr/>
                    <a:lstStyle/>
                    <a:p>
                      <a:pPr algn="ctr"/>
                      <a:r>
                        <a:rPr lang="de-DE" dirty="0" smtClean="0"/>
                        <a:t>BS72</a:t>
                      </a:r>
                      <a:endParaRPr lang="de-DE" dirty="0"/>
                    </a:p>
                  </a:txBody>
                  <a:tcPr anchor="ctr"/>
                </a:tc>
              </a:tr>
            </a:tbl>
          </a:graphicData>
        </a:graphic>
      </p:graphicFrame>
      <p:sp>
        <p:nvSpPr>
          <p:cNvPr id="9" name="Abgerundetes Rechteck 8"/>
          <p:cNvSpPr/>
          <p:nvPr/>
        </p:nvSpPr>
        <p:spPr>
          <a:xfrm rot="20822069">
            <a:off x="412511" y="4160473"/>
            <a:ext cx="792000" cy="288000"/>
          </a:xfrm>
          <a:prstGeom prst="roundRect">
            <a:avLst/>
          </a:prstGeom>
          <a:solidFill>
            <a:schemeClr val="bg1"/>
          </a:solidFill>
          <a:ln>
            <a:solidFill>
              <a:srgbClr val="008000"/>
            </a:solid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008000"/>
                </a:solidFill>
                <a:latin typeface="Stencil" panose="040409050D0802020404" pitchFamily="82" charset="0"/>
              </a:rPr>
              <a:t>Neu!</a:t>
            </a:r>
            <a:endParaRPr lang="de-DE" dirty="0">
              <a:solidFill>
                <a:srgbClr val="008000"/>
              </a:solidFill>
              <a:latin typeface="Stencil" panose="040409050D0802020404" pitchFamily="82" charset="0"/>
            </a:endParaRPr>
          </a:p>
        </p:txBody>
      </p:sp>
      <p:sp>
        <p:nvSpPr>
          <p:cNvPr id="10" name="Abgerundetes Rechteck 9"/>
          <p:cNvSpPr/>
          <p:nvPr/>
        </p:nvSpPr>
        <p:spPr>
          <a:xfrm rot="20822069">
            <a:off x="412511" y="4929437"/>
            <a:ext cx="792000" cy="288000"/>
          </a:xfrm>
          <a:prstGeom prst="roundRect">
            <a:avLst/>
          </a:prstGeom>
          <a:solidFill>
            <a:schemeClr val="bg1"/>
          </a:solidFill>
          <a:ln>
            <a:solidFill>
              <a:srgbClr val="008000"/>
            </a:solid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8000"/>
                </a:solidFill>
                <a:latin typeface="Stencil" panose="040409050D0802020404" pitchFamily="82" charset="0"/>
              </a:rPr>
              <a:t>Neu!</a:t>
            </a:r>
          </a:p>
        </p:txBody>
      </p:sp>
    </p:spTree>
    <p:extLst>
      <p:ext uri="{BB962C8B-B14F-4D97-AF65-F5344CB8AC3E}">
        <p14:creationId xmlns:p14="http://schemas.microsoft.com/office/powerpoint/2010/main" val="352538313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1419</Words>
  <Application>Microsoft Office PowerPoint</Application>
  <PresentationFormat>Bildschirmpräsentation (4:3)</PresentationFormat>
  <Paragraphs>100</Paragraphs>
  <Slides>7</Slides>
  <Notes>7</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NLWKN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Melzer, Oliver</dc:creator>
  <cp:lastModifiedBy>Melzer, Oliver</cp:lastModifiedBy>
  <cp:revision>228</cp:revision>
  <dcterms:created xsi:type="dcterms:W3CDTF">2013-10-01T07:19:14Z</dcterms:created>
  <dcterms:modified xsi:type="dcterms:W3CDTF">2014-06-03T07:30:27Z</dcterms:modified>
</cp:coreProperties>
</file>