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6" r:id="rId2"/>
    <p:sldId id="328" r:id="rId3"/>
    <p:sldId id="326" r:id="rId4"/>
    <p:sldId id="330" r:id="rId5"/>
    <p:sldId id="329" r:id="rId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DDDDDD"/>
    <a:srgbClr val="D8E4E3"/>
    <a:srgbClr val="003399"/>
    <a:srgbClr val="FF66CC"/>
    <a:srgbClr val="D3E9E6"/>
    <a:srgbClr val="E3ECD0"/>
    <a:srgbClr val="0033CC"/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48" autoAdjust="0"/>
  </p:normalViewPr>
  <p:slideViewPr>
    <p:cSldViewPr snapToGrid="0" snapToObjects="1">
      <p:cViewPr varScale="1">
        <p:scale>
          <a:sx n="97" d="100"/>
          <a:sy n="97" d="100"/>
        </p:scale>
        <p:origin x="-8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A4D5C-305C-43AC-8D6A-31A279BF33EA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0E7CF-9F99-499E-BC07-AF23272831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556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343F3-AABA-4E3C-8393-B9C2984C5906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AC62F-B4B9-40E8-AACA-1BD15999A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8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6F02F-F28E-48F1-B8F1-4C0C13BD02CB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1533E-BA73-4427-91E1-F7B51F0D9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99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6F02F-F28E-48F1-B8F1-4C0C13BD02CB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1533E-BA73-4427-91E1-F7B51F0D9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17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6F02F-F28E-48F1-B8F1-4C0C13BD02CB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1533E-BA73-4427-91E1-F7B51F0D9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56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6F02F-F28E-48F1-B8F1-4C0C13BD02CB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1533E-BA73-4427-91E1-F7B51F0D9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1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6F02F-F28E-48F1-B8F1-4C0C13BD02CB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1533E-BA73-4427-91E1-F7B51F0D9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68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6F02F-F28E-48F1-B8F1-4C0C13BD02CB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1533E-BA73-4427-91E1-F7B51F0D9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3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6F02F-F28E-48F1-B8F1-4C0C13BD02CB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1533E-BA73-4427-91E1-F7B51F0D9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74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6F02F-F28E-48F1-B8F1-4C0C13BD02CB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1533E-BA73-4427-91E1-F7B51F0D9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83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6F02F-F28E-48F1-B8F1-4C0C13BD02CB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1533E-BA73-4427-91E1-F7B51F0D9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2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6F02F-F28E-48F1-B8F1-4C0C13BD02CB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1533E-BA73-4427-91E1-F7B51F0D9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04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6F02F-F28E-48F1-B8F1-4C0C13BD02CB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1533E-BA73-4427-91E1-F7B51F0D9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79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andeswappe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350" y="84892"/>
            <a:ext cx="719138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NLWKN-Logo-Endfassungkleiner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5" y="84892"/>
            <a:ext cx="10175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179388" y="6539499"/>
            <a:ext cx="8748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j-lt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179388" y="695911"/>
            <a:ext cx="0" cy="5843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443038" y="115243"/>
            <a:ext cx="64833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1200" b="1" dirty="0">
                <a:solidFill>
                  <a:schemeClr val="tx2"/>
                </a:solidFill>
              </a:rPr>
              <a:t>Niedersächsischer Landesbetrieb für Wasserwirtschaft, Küsten- und Naturschutz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307451" y="6548944"/>
            <a:ext cx="172904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 smtClean="0">
                <a:latin typeface="+mj-lt"/>
              </a:rPr>
              <a:t>NLWKN H-HI AB III.4</a:t>
            </a:r>
          </a:p>
        </p:txBody>
      </p:sp>
      <p:sp>
        <p:nvSpPr>
          <p:cNvPr id="2" name="Rechteck 1"/>
          <p:cNvSpPr/>
          <p:nvPr/>
        </p:nvSpPr>
        <p:spPr>
          <a:xfrm>
            <a:off x="210382" y="0"/>
            <a:ext cx="8857109" cy="7945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96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Bannerhintergrund_PPT"/>
          <p:cNvPicPr>
            <a:picLocks noChangeAspect="1" noChangeArrowheads="1"/>
          </p:cNvPicPr>
          <p:nvPr/>
        </p:nvPicPr>
        <p:blipFill>
          <a:blip r:embed="rId2" cstate="print">
            <a:lum bright="1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588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476375" y="333375"/>
            <a:ext cx="64817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1200" b="1">
                <a:solidFill>
                  <a:schemeClr val="tx2"/>
                </a:solidFill>
              </a:rPr>
              <a:t>Niedersächsischer Landesbetrieb für Wasserwirtschaft, Küsten- und Naturschutz</a:t>
            </a:r>
          </a:p>
        </p:txBody>
      </p:sp>
      <p:pic>
        <p:nvPicPr>
          <p:cNvPr id="21" name="Picture 4" descr="NLWKN-Logo-Endfassungklein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0175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659563" y="6313488"/>
            <a:ext cx="24844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>
                <a:latin typeface="+mj-lt"/>
                <a:cs typeface="Times New Roman" pitchFamily="18" charset="0"/>
              </a:rPr>
              <a:t>NLWKN –  </a:t>
            </a:r>
            <a:r>
              <a:rPr lang="de-DE" sz="1200" dirty="0" smtClean="0">
                <a:latin typeface="+mj-lt"/>
                <a:cs typeface="Times New Roman" pitchFamily="18" charset="0"/>
              </a:rPr>
              <a:t>Aufgabenbereich III.4</a:t>
            </a:r>
            <a:endParaRPr lang="de-DE" sz="1200" dirty="0">
              <a:latin typeface="+mj-lt"/>
              <a:cs typeface="Times New Roman" pitchFamily="18" charset="0"/>
            </a:endParaRP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H="1">
            <a:off x="323850" y="6453188"/>
            <a:ext cx="6264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V="1">
            <a:off x="323850" y="908050"/>
            <a:ext cx="0" cy="554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5" name="Group 8"/>
          <p:cNvGrpSpPr>
            <a:grpSpLocks/>
          </p:cNvGrpSpPr>
          <p:nvPr/>
        </p:nvGrpSpPr>
        <p:grpSpPr bwMode="auto">
          <a:xfrm>
            <a:off x="7956550" y="260350"/>
            <a:ext cx="719138" cy="746125"/>
            <a:chOff x="4989" y="164"/>
            <a:chExt cx="476" cy="470"/>
          </a:xfrm>
        </p:grpSpPr>
        <p:grpSp>
          <p:nvGrpSpPr>
            <p:cNvPr id="26" name="Group 9"/>
            <p:cNvGrpSpPr>
              <a:grpSpLocks/>
            </p:cNvGrpSpPr>
            <p:nvPr/>
          </p:nvGrpSpPr>
          <p:grpSpPr bwMode="auto">
            <a:xfrm>
              <a:off x="5057" y="210"/>
              <a:ext cx="362" cy="317"/>
              <a:chOff x="5057" y="210"/>
              <a:chExt cx="362" cy="317"/>
            </a:xfrm>
          </p:grpSpPr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 rot="16200000">
                <a:off x="5125" y="142"/>
                <a:ext cx="226" cy="3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5103" y="210"/>
                <a:ext cx="272" cy="3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pic>
          <p:nvPicPr>
            <p:cNvPr id="27" name="Picture 12" descr="Landeswappe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" y="164"/>
              <a:ext cx="476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Rectangle 14"/>
          <p:cNvSpPr txBox="1">
            <a:spLocks noChangeArrowheads="1"/>
          </p:cNvSpPr>
          <p:nvPr/>
        </p:nvSpPr>
        <p:spPr bwMode="auto">
          <a:xfrm>
            <a:off x="550863" y="5898874"/>
            <a:ext cx="7966075" cy="474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de-DE" sz="1800" dirty="0"/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1196988" y="1631395"/>
            <a:ext cx="7040536" cy="1079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de-DE" b="1" dirty="0" smtClean="0"/>
              <a:t>Ausweitung der WRRL-Beratung</a:t>
            </a:r>
            <a:br>
              <a:rPr lang="de-DE" b="1" dirty="0" smtClean="0"/>
            </a:br>
            <a:r>
              <a:rPr lang="de-DE" b="1" dirty="0" smtClean="0"/>
              <a:t>zur Reduktion von</a:t>
            </a:r>
            <a:br>
              <a:rPr lang="de-DE" b="1" dirty="0" smtClean="0"/>
            </a:br>
            <a:r>
              <a:rPr lang="de-DE" b="1" dirty="0" smtClean="0"/>
              <a:t>Nährstoffeinträgen in Gewässer</a:t>
            </a:r>
          </a:p>
          <a:p>
            <a:pPr marL="0" indent="0" algn="ctr">
              <a:lnSpc>
                <a:spcPct val="90000"/>
              </a:lnSpc>
              <a:buNone/>
            </a:pPr>
            <a:endParaRPr lang="de-DE" b="1" dirty="0"/>
          </a:p>
        </p:txBody>
      </p:sp>
      <p:pic>
        <p:nvPicPr>
          <p:cNvPr id="15" name="Picture 17" descr="Grundwasserschutz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AEAF7"/>
              </a:clrFrom>
              <a:clrTo>
                <a:srgbClr val="CAEA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3728655" y="4042356"/>
            <a:ext cx="1681924" cy="16819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solidFill>
              <a:srgbClr val="0033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extLst/>
        </p:spPr>
      </p:pic>
      <p:sp>
        <p:nvSpPr>
          <p:cNvPr id="16" name="Rectangle 15"/>
          <p:cNvSpPr txBox="1">
            <a:spLocks noChangeArrowheads="1"/>
          </p:cNvSpPr>
          <p:nvPr/>
        </p:nvSpPr>
        <p:spPr bwMode="auto">
          <a:xfrm>
            <a:off x="1196988" y="700688"/>
            <a:ext cx="7040536" cy="1079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de-DE" b="1" dirty="0" smtClean="0"/>
              <a:t>TOP 2b</a:t>
            </a:r>
          </a:p>
          <a:p>
            <a:pPr marL="0" indent="0" algn="ctr">
              <a:lnSpc>
                <a:spcPct val="90000"/>
              </a:lnSpc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498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380" y="3881485"/>
            <a:ext cx="3260185" cy="2445139"/>
          </a:xfrm>
          <a:prstGeom prst="rect">
            <a:avLst/>
          </a:prstGeom>
          <a:solidFill>
            <a:srgbClr val="FFFFFF">
              <a:shade val="85000"/>
            </a:srgbClr>
          </a:solidFill>
          <a:ln w="31750" cap="sq">
            <a:solidFill>
              <a:srgbClr val="92D05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feld 4"/>
          <p:cNvSpPr txBox="1"/>
          <p:nvPr/>
        </p:nvSpPr>
        <p:spPr>
          <a:xfrm>
            <a:off x="271847" y="1504078"/>
            <a:ext cx="881342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de-DE" b="1" i="1" dirty="0" smtClean="0"/>
              <a:t>Seit 2010</a:t>
            </a:r>
            <a:r>
              <a:rPr lang="de-DE" i="1" dirty="0" smtClean="0"/>
              <a:t>: </a:t>
            </a:r>
            <a:r>
              <a:rPr lang="de-DE" dirty="0" smtClean="0"/>
              <a:t>Landwirtschaftliche</a:t>
            </a:r>
            <a:r>
              <a:rPr lang="de-DE" i="1" dirty="0" smtClean="0"/>
              <a:t> </a:t>
            </a:r>
            <a:r>
              <a:rPr lang="de-DE" dirty="0" smtClean="0"/>
              <a:t>Beratung zur Verringerung der </a:t>
            </a:r>
            <a:r>
              <a:rPr lang="de-DE" i="1" dirty="0" smtClean="0">
                <a:solidFill>
                  <a:srgbClr val="0033CC"/>
                </a:solidFill>
              </a:rPr>
              <a:t>Nitrateinträge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smtClean="0"/>
              <a:t>ins </a:t>
            </a:r>
            <a:r>
              <a:rPr lang="de-DE" i="1" dirty="0" smtClean="0">
                <a:solidFill>
                  <a:srgbClr val="0033CC"/>
                </a:solidFill>
              </a:rPr>
              <a:t>Grundwasser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smtClean="0"/>
              <a:t>in </a:t>
            </a:r>
            <a:r>
              <a:rPr lang="de-DE" u="sng" dirty="0" smtClean="0"/>
              <a:t>9</a:t>
            </a:r>
            <a:r>
              <a:rPr lang="de-DE" dirty="0" smtClean="0"/>
              <a:t> Beratungsgebieten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de-DE" dirty="0" smtClean="0"/>
              <a:t>Ab 2014: Mittelaufstockung sowie Neuausschreibung </a:t>
            </a:r>
            <a:br>
              <a:rPr lang="de-DE" dirty="0" smtClean="0"/>
            </a:br>
            <a:r>
              <a:rPr lang="de-DE" dirty="0" smtClean="0"/>
              <a:t>und -orientierung der Beratung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r>
              <a:rPr lang="de-DE" b="1" u="sng" dirty="0" smtClean="0"/>
              <a:t>Neues Konzept der Beratung ab 2014: </a:t>
            </a:r>
          </a:p>
          <a:p>
            <a:endParaRPr lang="de-DE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Pilothaft: Zusätzliche Beratung zu </a:t>
            </a:r>
            <a:r>
              <a:rPr lang="de-DE" i="1" dirty="0" smtClean="0">
                <a:solidFill>
                  <a:srgbClr val="008000"/>
                </a:solidFill>
              </a:rPr>
              <a:t>Oberflächen-</a:t>
            </a:r>
            <a:br>
              <a:rPr lang="de-DE" i="1" dirty="0" smtClean="0">
                <a:solidFill>
                  <a:srgbClr val="008000"/>
                </a:solidFill>
              </a:rPr>
            </a:br>
            <a:r>
              <a:rPr lang="de-DE" i="1" dirty="0" err="1" smtClean="0">
                <a:solidFill>
                  <a:srgbClr val="008000"/>
                </a:solidFill>
              </a:rPr>
              <a:t>gewässern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smtClean="0"/>
              <a:t>in drei ausgewählten Gebieten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Beratung </a:t>
            </a:r>
            <a:r>
              <a:rPr lang="de-DE" i="1" dirty="0" smtClean="0">
                <a:solidFill>
                  <a:srgbClr val="008000"/>
                </a:solidFill>
              </a:rPr>
              <a:t>Oberflächengewässer</a:t>
            </a:r>
            <a:r>
              <a:rPr lang="de-DE" dirty="0" smtClean="0"/>
              <a:t>: </a:t>
            </a:r>
            <a:r>
              <a:rPr lang="de-DE" b="1" dirty="0" smtClean="0">
                <a:solidFill>
                  <a:srgbClr val="008000"/>
                </a:solidFill>
              </a:rPr>
              <a:t>N</a:t>
            </a:r>
            <a:r>
              <a:rPr lang="de-DE" dirty="0" smtClean="0"/>
              <a:t> und </a:t>
            </a:r>
            <a:r>
              <a:rPr lang="de-DE" b="1" dirty="0" smtClean="0">
                <a:solidFill>
                  <a:srgbClr val="008000"/>
                </a:solidFill>
              </a:rPr>
              <a:t>P</a:t>
            </a:r>
            <a:r>
              <a:rPr lang="de-DE" dirty="0" smtClean="0"/>
              <a:t>; </a:t>
            </a:r>
            <a:br>
              <a:rPr lang="de-DE" dirty="0" smtClean="0"/>
            </a:br>
            <a:r>
              <a:rPr lang="de-DE" i="1" dirty="0" smtClean="0">
                <a:solidFill>
                  <a:srgbClr val="0033CC"/>
                </a:solidFill>
              </a:rPr>
              <a:t>Grundwasser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smtClean="0"/>
              <a:t>weiterhin </a:t>
            </a:r>
            <a:r>
              <a:rPr lang="de-DE" b="1" dirty="0" smtClean="0">
                <a:solidFill>
                  <a:srgbClr val="0033CC"/>
                </a:solidFill>
              </a:rPr>
              <a:t>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„Kombinierte OW-GW-Beratung“ in Pilotgebieten </a:t>
            </a:r>
            <a:endParaRPr lang="de-DE" dirty="0"/>
          </a:p>
          <a:p>
            <a:pPr marL="3943350" lvl="8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Insgesamt </a:t>
            </a:r>
            <a:r>
              <a:rPr lang="de-DE" u="sng" dirty="0" smtClean="0"/>
              <a:t>10</a:t>
            </a:r>
            <a:r>
              <a:rPr lang="de-DE" dirty="0" smtClean="0"/>
              <a:t> Beratungsgebiete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454522" y="561934"/>
            <a:ext cx="444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WRRL-Beratung in Niedersachsen</a:t>
            </a:r>
          </a:p>
        </p:txBody>
      </p:sp>
      <p:pic>
        <p:nvPicPr>
          <p:cNvPr id="9" name="Picture 17" descr="Grundwasserschutz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AEAF7"/>
              </a:clrFrom>
              <a:clrTo>
                <a:srgbClr val="CAEA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631213" y="1215372"/>
            <a:ext cx="2195933" cy="21959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solidFill>
              <a:srgbClr val="0033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extLst/>
        </p:spPr>
      </p:pic>
      <p:sp>
        <p:nvSpPr>
          <p:cNvPr id="10" name="Halbbogen 9"/>
          <p:cNvSpPr>
            <a:spLocks/>
          </p:cNvSpPr>
          <p:nvPr/>
        </p:nvSpPr>
        <p:spPr>
          <a:xfrm rot="-60000">
            <a:off x="655933" y="1234536"/>
            <a:ext cx="2142000" cy="2196000"/>
          </a:xfrm>
          <a:prstGeom prst="blockArc">
            <a:avLst>
              <a:gd name="adj1" fmla="val 10800000"/>
              <a:gd name="adj2" fmla="val 21529521"/>
              <a:gd name="adj3" fmla="val 13994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-60000">
            <a:off x="826934" y="1431337"/>
            <a:ext cx="1800000" cy="1764000"/>
          </a:xfrm>
          <a:prstGeom prst="rect">
            <a:avLst/>
          </a:prstGeom>
          <a:noFill/>
          <a:effectLst/>
        </p:spPr>
        <p:txBody>
          <a:bodyPr wrap="none" rtlCol="0">
            <a:prstTxWarp prst="textArchUp">
              <a:avLst>
                <a:gd name="adj" fmla="val 9446837"/>
              </a:avLst>
            </a:prstTxWarp>
            <a:spAutoFit/>
          </a:bodyPr>
          <a:lstStyle/>
          <a:p>
            <a:pPr algn="ctr"/>
            <a:r>
              <a:rPr lang="de-DE" sz="2200" b="1" dirty="0" smtClean="0">
                <a:solidFill>
                  <a:srgbClr val="003399"/>
                </a:solidFill>
              </a:rPr>
              <a:t>G e w ä s </a:t>
            </a:r>
            <a:r>
              <a:rPr lang="de-DE" sz="2200" b="1" dirty="0" err="1" smtClean="0">
                <a:solidFill>
                  <a:srgbClr val="003399"/>
                </a:solidFill>
              </a:rPr>
              <a:t>s</a:t>
            </a:r>
            <a:r>
              <a:rPr lang="de-DE" sz="2200" b="1" dirty="0" smtClean="0">
                <a:solidFill>
                  <a:srgbClr val="003399"/>
                </a:solidFill>
              </a:rPr>
              <a:t> e r s c h u t z</a:t>
            </a:r>
            <a:endParaRPr lang="de-DE" sz="2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781" y="1086565"/>
            <a:ext cx="3549713" cy="436770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ContrastingRightFacing">
              <a:rot lat="20291434" lon="20229952" rev="488616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grpSp>
        <p:nvGrpSpPr>
          <p:cNvPr id="8" name="Gruppieren 7"/>
          <p:cNvGrpSpPr/>
          <p:nvPr/>
        </p:nvGrpSpPr>
        <p:grpSpPr>
          <a:xfrm>
            <a:off x="1220476" y="1023125"/>
            <a:ext cx="7594013" cy="5006236"/>
            <a:chOff x="1220476" y="1023125"/>
            <a:chExt cx="7594013" cy="5006236"/>
          </a:xfrm>
        </p:grpSpPr>
        <p:sp>
          <p:nvSpPr>
            <p:cNvPr id="4" name="Rechteck 3"/>
            <p:cNvSpPr/>
            <p:nvPr/>
          </p:nvSpPr>
          <p:spPr>
            <a:xfrm rot="20871246">
              <a:off x="1220476" y="1023125"/>
              <a:ext cx="4390767" cy="500623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3000">
                  <a:schemeClr val="tx1">
                    <a:lumMod val="0"/>
                    <a:lumOff val="10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2750382" y="1852802"/>
              <a:ext cx="6064107" cy="2816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30000"/>
                </a:lnSpc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de-DE" dirty="0" smtClean="0"/>
                <a:t>Hoher Handlungsbedarf hinsichtlich der Nährstoffsituation </a:t>
              </a:r>
              <a:endParaRPr lang="de-DE" dirty="0"/>
            </a:p>
            <a:p>
              <a:pPr marL="285750" indent="-285750">
                <a:lnSpc>
                  <a:spcPct val="130000"/>
                </a:lnSpc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de-DE" dirty="0" smtClean="0"/>
                <a:t>Hoher Anteil diffuser Einträge aus der Landwirtschaft </a:t>
              </a:r>
            </a:p>
            <a:p>
              <a:pPr marL="285750" indent="-285750">
                <a:lnSpc>
                  <a:spcPct val="130000"/>
                </a:lnSpc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de-DE" dirty="0" smtClean="0"/>
                <a:t>Lage in unterschiedlichen Regionen Niedersachsens</a:t>
              </a:r>
            </a:p>
            <a:p>
              <a:pPr marL="285750" indent="-285750">
                <a:lnSpc>
                  <a:spcPct val="130000"/>
                </a:lnSpc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de-DE" dirty="0" smtClean="0"/>
                <a:t>Unterschiedliche landwirtschaftliche Strukturen</a:t>
              </a:r>
            </a:p>
            <a:p>
              <a:pPr marL="285750" indent="-285750">
                <a:lnSpc>
                  <a:spcPct val="130000"/>
                </a:lnSpc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de-DE" dirty="0" smtClean="0"/>
                <a:t>Lage im direkten Umfeld um die bestehende Zielkulisse</a:t>
              </a: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527221" y="775728"/>
            <a:ext cx="638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Kriterien für die </a:t>
            </a:r>
            <a:r>
              <a:rPr lang="de-DE" b="1" u="sng" dirty="0"/>
              <a:t>Pilotgebiete „</a:t>
            </a:r>
            <a:r>
              <a:rPr lang="de-DE" b="1" u="sng" dirty="0" smtClean="0"/>
              <a:t>Oberflächengewässer-Beratung“:</a:t>
            </a:r>
            <a:endParaRPr lang="de-DE" b="1" u="sng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975582" y="5745034"/>
            <a:ext cx="6759593" cy="646331"/>
            <a:chOff x="1975582" y="5745034"/>
            <a:chExt cx="6759593" cy="646331"/>
          </a:xfrm>
        </p:grpSpPr>
        <p:sp>
          <p:nvSpPr>
            <p:cNvPr id="6" name="Rechteck 5"/>
            <p:cNvSpPr/>
            <p:nvPr/>
          </p:nvSpPr>
          <p:spPr>
            <a:xfrm>
              <a:off x="2791572" y="5745034"/>
              <a:ext cx="59436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b="1" dirty="0"/>
                <a:t>Eine Erweiterung </a:t>
              </a:r>
              <a:r>
                <a:rPr lang="de-DE" b="1" dirty="0" smtClean="0"/>
                <a:t>auch auf andere Bereiche Niedersachsens ist gewünscht.</a:t>
              </a:r>
              <a:endParaRPr lang="de-DE" b="1" dirty="0"/>
            </a:p>
          </p:txBody>
        </p:sp>
        <p:sp>
          <p:nvSpPr>
            <p:cNvPr id="7" name="Pfeil nach rechts 6"/>
            <p:cNvSpPr/>
            <p:nvPr/>
          </p:nvSpPr>
          <p:spPr>
            <a:xfrm>
              <a:off x="1975582" y="5825883"/>
              <a:ext cx="815990" cy="484632"/>
            </a:xfrm>
            <a:prstGeom prst="rightArrow">
              <a:avLst>
                <a:gd name="adj1" fmla="val 50000"/>
                <a:gd name="adj2" fmla="val 77197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3000">
                  <a:schemeClr val="accent3">
                    <a:lumMod val="75000"/>
                  </a:schemeClr>
                </a:gs>
                <a:gs pos="99000">
                  <a:schemeClr val="tx1">
                    <a:lumMod val="0"/>
                    <a:lumOff val="100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651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415637" y="948213"/>
            <a:ext cx="8312727" cy="5521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948213"/>
            <a:ext cx="8312727" cy="5521757"/>
          </a:xfrm>
          <a:prstGeom prst="rect">
            <a:avLst/>
          </a:prstGeom>
        </p:spPr>
      </p:pic>
      <p:pic>
        <p:nvPicPr>
          <p:cNvPr id="24" name="Picture 5" descr="Beratung_WRRL_300dpi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931" y="1070916"/>
            <a:ext cx="1474573" cy="1878228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25" name="Picture 5" descr="Beratung_WRRL_300dpi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8045" y="1070916"/>
            <a:ext cx="2670772" cy="858552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23" name="Text Box 54"/>
          <p:cNvSpPr txBox="1">
            <a:spLocks noChangeArrowheads="1"/>
          </p:cNvSpPr>
          <p:nvPr/>
        </p:nvSpPr>
        <p:spPr bwMode="auto">
          <a:xfrm>
            <a:off x="2966244" y="5374335"/>
            <a:ext cx="3211512" cy="1328023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chemeClr val="bg1"/>
                </a:solidFill>
                <a:latin typeface="+mj-lt"/>
              </a:rPr>
              <a:t> Zielkulisse: </a:t>
            </a:r>
            <a:r>
              <a:rPr lang="de-DE" altLang="de-DE" sz="1800" dirty="0" smtClean="0">
                <a:solidFill>
                  <a:schemeClr val="bg1"/>
                </a:solidFill>
                <a:latin typeface="+mj-lt"/>
              </a:rPr>
              <a:t>ca. </a:t>
            </a:r>
            <a:r>
              <a:rPr lang="de-DE" altLang="de-DE" sz="1800" b="1" dirty="0" smtClean="0">
                <a:solidFill>
                  <a:schemeClr val="bg1"/>
                </a:solidFill>
                <a:latin typeface="+mj-lt"/>
              </a:rPr>
              <a:t>12.800</a:t>
            </a:r>
            <a:r>
              <a:rPr lang="de-DE" altLang="de-DE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dirty="0">
                <a:solidFill>
                  <a:schemeClr val="bg1"/>
                </a:solidFill>
                <a:latin typeface="+mj-lt"/>
              </a:rPr>
              <a:t>km² 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dirty="0" smtClean="0">
                <a:solidFill>
                  <a:schemeClr val="bg1"/>
                </a:solidFill>
                <a:latin typeface="+mj-lt"/>
              </a:rPr>
              <a:t>9 </a:t>
            </a:r>
            <a:r>
              <a:rPr lang="de-DE" altLang="de-DE" sz="1800" dirty="0">
                <a:solidFill>
                  <a:schemeClr val="bg1"/>
                </a:solidFill>
                <a:latin typeface="+mj-lt"/>
              </a:rPr>
              <a:t>Beratungsgebiete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chemeClr val="bg1"/>
                </a:solidFill>
                <a:latin typeface="+mj-lt"/>
              </a:rPr>
              <a:t> 5 Beratungsträger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390715" y="504268"/>
            <a:ext cx="2362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Zielkulisse bisher</a:t>
            </a:r>
          </a:p>
        </p:txBody>
      </p:sp>
    </p:spTree>
    <p:extLst>
      <p:ext uri="{BB962C8B-B14F-4D97-AF65-F5344CB8AC3E}">
        <p14:creationId xmlns:p14="http://schemas.microsoft.com/office/powerpoint/2010/main" val="22948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415637" y="948213"/>
            <a:ext cx="8312727" cy="5521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948213"/>
            <a:ext cx="8312727" cy="552175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948213"/>
            <a:ext cx="8312727" cy="552175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948213"/>
            <a:ext cx="8312727" cy="5521757"/>
          </a:xfrm>
          <a:prstGeom prst="rect">
            <a:avLst/>
          </a:prstGeom>
        </p:spPr>
      </p:pic>
      <p:cxnSp>
        <p:nvCxnSpPr>
          <p:cNvPr id="15" name="Gerade Verbindung mit Pfeil 14"/>
          <p:cNvCxnSpPr/>
          <p:nvPr/>
        </p:nvCxnSpPr>
        <p:spPr>
          <a:xfrm flipH="1">
            <a:off x="2652584" y="1910685"/>
            <a:ext cx="1178008" cy="2706593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8" idx="2"/>
          </p:cNvCxnSpPr>
          <p:nvPr/>
        </p:nvCxnSpPr>
        <p:spPr>
          <a:xfrm flipH="1">
            <a:off x="4135395" y="1910685"/>
            <a:ext cx="431825" cy="2536334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5132173" y="1910685"/>
            <a:ext cx="864973" cy="2876853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2935442" y="1502062"/>
            <a:ext cx="3263555" cy="40862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b="1" dirty="0" smtClean="0"/>
              <a:t>Suchräume für Zielkulisse „OW“</a:t>
            </a:r>
            <a:endParaRPr lang="de-DE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172956" y="5099824"/>
            <a:ext cx="1122262" cy="34051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400" b="1" dirty="0" smtClean="0"/>
              <a:t>BG 2 „Hase“</a:t>
            </a:r>
            <a:endParaRPr lang="de-DE" sz="14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3661882" y="5677574"/>
            <a:ext cx="1643682" cy="34051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400" b="1" dirty="0" smtClean="0"/>
              <a:t>BG 13 „Große Aue“</a:t>
            </a:r>
            <a:endParaRPr lang="de-DE" sz="14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6413125" y="4447019"/>
            <a:ext cx="1844320" cy="34051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400" b="1" dirty="0" smtClean="0"/>
              <a:t>BG 16 „</a:t>
            </a:r>
            <a:r>
              <a:rPr lang="de-DE" sz="1400" b="1" dirty="0" err="1" smtClean="0"/>
              <a:t>Fuhse-Wietze</a:t>
            </a:r>
            <a:r>
              <a:rPr lang="de-DE" sz="1400" b="1" dirty="0" smtClean="0"/>
              <a:t>“</a:t>
            </a:r>
            <a:endParaRPr lang="de-DE" sz="1400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2017996" y="1502062"/>
            <a:ext cx="5098447" cy="40862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b="1" dirty="0" smtClean="0"/>
              <a:t>Ausweisen Zielkulisse „OW“ (Modellberechnungen)</a:t>
            </a:r>
            <a:endParaRPr lang="de-DE" b="1" dirty="0"/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1" y="948212"/>
            <a:ext cx="8312727" cy="5521757"/>
          </a:xfrm>
          <a:prstGeom prst="rect">
            <a:avLst/>
          </a:prstGeom>
        </p:spPr>
      </p:pic>
      <p:sp>
        <p:nvSpPr>
          <p:cNvPr id="34" name="Text Box 54"/>
          <p:cNvSpPr txBox="1">
            <a:spLocks noChangeArrowheads="1"/>
          </p:cNvSpPr>
          <p:nvPr/>
        </p:nvSpPr>
        <p:spPr bwMode="auto">
          <a:xfrm>
            <a:off x="4720656" y="1084662"/>
            <a:ext cx="3842951" cy="2860358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800" b="1" u="sng" dirty="0" smtClean="0">
                <a:solidFill>
                  <a:schemeClr val="bg1"/>
                </a:solidFill>
                <a:latin typeface="+mj-lt"/>
              </a:rPr>
              <a:t>Ergebnis neue Kulisse: 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dirty="0" smtClean="0">
                <a:solidFill>
                  <a:schemeClr val="bg1"/>
                </a:solidFill>
                <a:latin typeface="+mj-lt"/>
              </a:rPr>
              <a:t>Ca. </a:t>
            </a:r>
            <a:r>
              <a:rPr lang="de-DE" altLang="de-DE" sz="1800" b="1" dirty="0" smtClean="0">
                <a:solidFill>
                  <a:schemeClr val="bg1"/>
                </a:solidFill>
                <a:latin typeface="+mj-lt"/>
              </a:rPr>
              <a:t>15.700</a:t>
            </a:r>
            <a:r>
              <a:rPr lang="de-DE" altLang="de-DE" sz="1800" dirty="0" smtClean="0">
                <a:solidFill>
                  <a:schemeClr val="bg1"/>
                </a:solidFill>
                <a:latin typeface="+mj-lt"/>
              </a:rPr>
              <a:t> km² (+ca. 2.900 km²) </a:t>
            </a:r>
            <a:endParaRPr lang="de-DE" altLang="de-DE" sz="1800" dirty="0">
              <a:solidFill>
                <a:schemeClr val="bg1"/>
              </a:solidFill>
              <a:latin typeface="+mj-lt"/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dirty="0" smtClean="0">
                <a:solidFill>
                  <a:schemeClr val="bg1"/>
                </a:solidFill>
                <a:latin typeface="+mj-lt"/>
              </a:rPr>
              <a:t>Davon kombinierte OW-GW-Beratung: ca. </a:t>
            </a:r>
            <a:r>
              <a:rPr lang="de-DE" altLang="de-DE" sz="1800" b="1" dirty="0" smtClean="0">
                <a:solidFill>
                  <a:schemeClr val="bg1"/>
                </a:solidFill>
                <a:latin typeface="+mj-lt"/>
              </a:rPr>
              <a:t>4.760</a:t>
            </a:r>
            <a:r>
              <a:rPr lang="de-DE" altLang="de-DE" sz="1800" dirty="0" smtClean="0">
                <a:solidFill>
                  <a:schemeClr val="bg1"/>
                </a:solidFill>
                <a:latin typeface="+mj-lt"/>
              </a:rPr>
              <a:t> km² (in Abb. schraffiert)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dirty="0" smtClean="0">
                <a:solidFill>
                  <a:schemeClr val="bg1"/>
                </a:solidFill>
                <a:latin typeface="+mj-lt"/>
              </a:rPr>
              <a:t>10 Beratungsgebiete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dirty="0" smtClean="0">
                <a:solidFill>
                  <a:schemeClr val="bg1"/>
                </a:solidFill>
                <a:latin typeface="+mj-lt"/>
              </a:rPr>
              <a:t>Ausschreibungsverfahren läuft!</a:t>
            </a:r>
            <a:endParaRPr lang="de-DE" altLang="de-DE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3314895" y="504268"/>
            <a:ext cx="251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„Neue“ Zielkulisse</a:t>
            </a:r>
          </a:p>
        </p:txBody>
      </p:sp>
    </p:spTree>
    <p:extLst>
      <p:ext uri="{BB962C8B-B14F-4D97-AF65-F5344CB8AC3E}">
        <p14:creationId xmlns:p14="http://schemas.microsoft.com/office/powerpoint/2010/main" val="23758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4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3">
                <a:lumMod val="75000"/>
              </a:schemeClr>
            </a:gs>
            <a:gs pos="43000">
              <a:schemeClr val="accent3">
                <a:lumMod val="75000"/>
              </a:schemeClr>
            </a:gs>
            <a:gs pos="99000">
              <a:schemeClr val="tx1">
                <a:lumMod val="0"/>
                <a:lumOff val="100000"/>
              </a:schemeClr>
            </a:gs>
          </a:gsLst>
          <a:lin ang="10800000" scaled="0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Bildschirmpräsentation (4:3)</PresentationFormat>
  <Paragraphs>42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NLWKN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Melzer, Oliver</dc:creator>
  <cp:lastModifiedBy>Hannig, Petra</cp:lastModifiedBy>
  <cp:revision>300</cp:revision>
  <cp:lastPrinted>2013-06-03T10:25:08Z</cp:lastPrinted>
  <dcterms:created xsi:type="dcterms:W3CDTF">2012-12-10T08:09:20Z</dcterms:created>
  <dcterms:modified xsi:type="dcterms:W3CDTF">2013-11-26T12:46:19Z</dcterms:modified>
</cp:coreProperties>
</file>