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69" r:id="rId3"/>
    <p:sldId id="257" r:id="rId4"/>
    <p:sldId id="258" r:id="rId5"/>
    <p:sldId id="259" r:id="rId6"/>
    <p:sldId id="261" r:id="rId7"/>
    <p:sldId id="270" r:id="rId8"/>
    <p:sldId id="260" r:id="rId9"/>
    <p:sldId id="267" r:id="rId10"/>
    <p:sldId id="263" r:id="rId11"/>
    <p:sldId id="264" r:id="rId12"/>
    <p:sldId id="265" r:id="rId13"/>
    <p:sldId id="266" r:id="rId14"/>
  </p:sldIdLst>
  <p:sldSz cx="9144000" cy="6858000" type="screen4x3"/>
  <p:notesSz cx="6858000" cy="9715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B314-3F15-4C27-8BDF-CF72628C88A0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FE11B-5A03-4E29-BFB1-0FC27B9CCA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54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4779-A924-4AD2-B577-F7E7662A4D8B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67933-DA71-41D7-8331-A5CFA3893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43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9CCA94B-CCEA-45BF-864D-FCC8984BF0D3}" type="slidenum">
              <a:rPr lang="de-DE" smtClean="0"/>
              <a:pPr eaLnBrk="1" hangingPunct="1">
                <a:defRPr/>
              </a:pPr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567363C-2916-4227-845B-93F29CD86BA9}" type="slidenum">
              <a:rPr lang="de-DE" smtClean="0"/>
              <a:pPr eaLnBrk="1" hangingPunct="1">
                <a:defRPr/>
              </a:pPr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67933-DA71-41D7-8331-A5CFA3893AA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65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27.11.2012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76375" y="333375"/>
            <a:ext cx="6481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Niedersächsischer Landesbetrieb für Wasserwirtschaft, Küsten- und Naturschutz</a:t>
            </a:r>
          </a:p>
        </p:txBody>
      </p:sp>
      <p:pic>
        <p:nvPicPr>
          <p:cNvPr id="4100" name="Picture 4" descr="NLWKN-Logo-Endfassungklein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43693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323850" y="64531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323850" y="908050"/>
            <a:ext cx="0" cy="554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7" name="Picture 11" descr="Landeswapp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7191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2420888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Präsentation der Gebietskooperationen im Internet ist Teil der Öffentlichkeitsarbeit bei der Umsetzung der EG-WRRL </a:t>
            </a:r>
          </a:p>
          <a:p>
            <a:endParaRPr lang="de-DE" dirty="0"/>
          </a:p>
          <a:p>
            <a:r>
              <a:rPr lang="de-DE" dirty="0" smtClean="0"/>
              <a:t>Der NLWKN hat eine Vorlage für den Internetauftritt erstellt:</a:t>
            </a:r>
          </a:p>
          <a:p>
            <a:r>
              <a:rPr lang="de-DE" dirty="0"/>
              <a:t> </a:t>
            </a:r>
            <a:r>
              <a:rPr lang="de-DE" dirty="0" smtClean="0"/>
              <a:t>       bestehend aus Infoleiste, Mustertext und aktuellen Karten</a:t>
            </a:r>
          </a:p>
          <a:p>
            <a:endParaRPr lang="de-DE" dirty="0"/>
          </a:p>
          <a:p>
            <a:r>
              <a:rPr lang="de-DE" dirty="0" smtClean="0"/>
              <a:t>Zuarbeit der Gebietskooperation:</a:t>
            </a:r>
          </a:p>
          <a:p>
            <a:r>
              <a:rPr lang="de-DE" dirty="0"/>
              <a:t> </a:t>
            </a:r>
            <a:r>
              <a:rPr lang="de-DE" dirty="0" smtClean="0"/>
              <a:t>        Formulierung des Textbeitrages, Bereitstellung eines Fotos (mindestens</a:t>
            </a:r>
          </a:p>
          <a:p>
            <a:r>
              <a:rPr lang="de-DE" dirty="0"/>
              <a:t> </a:t>
            </a:r>
            <a:r>
              <a:rPr lang="de-DE" dirty="0" smtClean="0"/>
              <a:t>       120 Punkte pro Inch, 300 </a:t>
            </a:r>
            <a:r>
              <a:rPr lang="de-DE" dirty="0" err="1" smtClean="0"/>
              <a:t>px</a:t>
            </a:r>
            <a:r>
              <a:rPr lang="de-DE" dirty="0" smtClean="0"/>
              <a:t> x 400px </a:t>
            </a:r>
            <a:r>
              <a:rPr lang="de-DE" dirty="0" err="1" smtClean="0"/>
              <a:t>HxB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Termin: bis Ende 2012</a:t>
            </a:r>
            <a:endParaRPr lang="de-DE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560" y="1328473"/>
            <a:ext cx="8280920" cy="576063"/>
          </a:xfrm>
          <a:prstGeom prst="rect">
            <a:avLst/>
          </a:prstGeom>
          <a:gradFill rotWithShape="1">
            <a:gsLst>
              <a:gs pos="0">
                <a:srgbClr val="3366FF">
                  <a:alpha val="70000"/>
                </a:srgbClr>
              </a:gs>
              <a:gs pos="50000">
                <a:schemeClr val="bg1"/>
              </a:gs>
              <a:gs pos="100000">
                <a:srgbClr val="3366FF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000" dirty="0" smtClean="0">
                <a:solidFill>
                  <a:schemeClr val="tx2"/>
                </a:solidFill>
              </a:rPr>
              <a:t>Internetauftritt der Gebietskooperation Weser-Emmer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1787" r="2371" b="19725"/>
          <a:stretch/>
        </p:blipFill>
        <p:spPr>
          <a:xfrm>
            <a:off x="1547664" y="260648"/>
            <a:ext cx="5616624" cy="604867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07704" y="177281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Was wurde bisher an der Weser erreicht ?</a:t>
            </a:r>
            <a:endParaRPr lang="de-DE" sz="2000" dirty="0"/>
          </a:p>
        </p:txBody>
      </p:sp>
      <p:pic>
        <p:nvPicPr>
          <p:cNvPr id="6" name="Picture 4" descr="NLWKN-Logo-Endfassungklei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43693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8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283152" cy="648072"/>
          </a:xfrm>
        </p:spPr>
        <p:txBody>
          <a:bodyPr>
            <a:normAutofit/>
          </a:bodyPr>
          <a:lstStyle/>
          <a:p>
            <a:r>
              <a:rPr lang="de-DE" sz="2200" b="1" dirty="0" smtClean="0"/>
              <a:t>Maßnahmenplanung und Umsetzung in Niedersachsen</a:t>
            </a:r>
            <a:endParaRPr lang="de-DE" sz="2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310" y="2060848"/>
            <a:ext cx="8229600" cy="384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 smtClean="0"/>
              <a:t>Leitsätze :</a:t>
            </a:r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Gesamtes Gewässernetz berücksichtigen </a:t>
            </a:r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Flächendeckend unter Beachtung der Prioritäten</a:t>
            </a:r>
          </a:p>
          <a:p>
            <a:pPr lvl="1">
              <a:buFont typeface="Wingdings" pitchFamily="2" charset="2"/>
              <a:buChar char="Ø"/>
            </a:pPr>
            <a:r>
              <a:rPr lang="de-DE" sz="2200" dirty="0" smtClean="0"/>
              <a:t>Anhand der Prioritäten ist absehbar, ob sich ein Wasserkörper mit hoher Wahrscheinlichkeit in den GÖZ/GÖP überführen lässt.</a:t>
            </a:r>
          </a:p>
          <a:p>
            <a:pPr>
              <a:buFont typeface="Wingdings" pitchFamily="2" charset="2"/>
              <a:buChar char="Ø"/>
            </a:pPr>
            <a:r>
              <a:rPr lang="de-DE" sz="2200" dirty="0"/>
              <a:t>Planungsraum abgrenzen </a:t>
            </a:r>
          </a:p>
          <a:p>
            <a:pPr lvl="1">
              <a:buFont typeface="Wingdings" pitchFamily="2" charset="2"/>
              <a:buChar char="Ø"/>
            </a:pPr>
            <a:r>
              <a:rPr lang="de-DE" sz="2200" dirty="0"/>
              <a:t>Die Weser kann nicht isoliert betrachtet werden (Stichwort Wiederbesiedlungspotential, Wanderroute, Nährstoffe)  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endParaRPr lang="de-DE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4" name="Picture 4" descr="NLWKN-Logo-Endfassungklein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43693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355160" cy="792088"/>
          </a:xfrm>
        </p:spPr>
        <p:txBody>
          <a:bodyPr>
            <a:noAutofit/>
          </a:bodyPr>
          <a:lstStyle/>
          <a:p>
            <a:r>
              <a:rPr lang="de-DE" sz="2200" b="1" dirty="0" smtClean="0"/>
              <a:t>Zusammenfassung der Handlungsempfehlung für Wasserkörper 12001 (Entwurf), Beispiele:</a:t>
            </a:r>
            <a:endParaRPr lang="de-DE" sz="2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49688"/>
          </a:xfrm>
        </p:spPr>
        <p:txBody>
          <a:bodyPr>
            <a:normAutofit/>
          </a:bodyPr>
          <a:lstStyle/>
          <a:p>
            <a:r>
              <a:rPr lang="de-DE" sz="2200" dirty="0" smtClean="0"/>
              <a:t>Maßnahmen müssen sich auf den ufernahen Bereich außerhalb der Fahrrinne oder die nicht von der Schifffahrt benutzten Weserschleifen beschränken</a:t>
            </a:r>
          </a:p>
          <a:p>
            <a:r>
              <a:rPr lang="de-DE" sz="2200" dirty="0" smtClean="0"/>
              <a:t>Durchgängigkeit herstellen</a:t>
            </a:r>
          </a:p>
          <a:p>
            <a:r>
              <a:rPr lang="de-DE" sz="2200" dirty="0" smtClean="0"/>
              <a:t>Anlage eines beidseitigen Entwicklungskorridors, Sekundäraue</a:t>
            </a:r>
          </a:p>
          <a:p>
            <a:r>
              <a:rPr lang="de-DE" sz="2200" dirty="0" smtClean="0"/>
              <a:t>Rückbau von Deichen und </a:t>
            </a:r>
            <a:r>
              <a:rPr lang="de-DE" sz="2200" dirty="0" err="1" smtClean="0"/>
              <a:t>Verwallungen</a:t>
            </a:r>
            <a:endParaRPr lang="de-DE" sz="2200" dirty="0" smtClean="0"/>
          </a:p>
          <a:p>
            <a:r>
              <a:rPr lang="de-DE" sz="2200" dirty="0" smtClean="0"/>
              <a:t>Anbindung von Kies-Seen als Laichhabitat</a:t>
            </a:r>
          </a:p>
          <a:p>
            <a:r>
              <a:rPr lang="de-DE" sz="2200" dirty="0" smtClean="0"/>
              <a:t>Rückbau von Ufersicherungen….</a:t>
            </a:r>
            <a:endParaRPr lang="de-DE" sz="2200" dirty="0"/>
          </a:p>
        </p:txBody>
      </p:sp>
      <p:pic>
        <p:nvPicPr>
          <p:cNvPr id="4" name="Picture 4" descr="NLWKN-Logo-Endfassungklein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43693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004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Die Bewirtschaftungsziele müssen an allen Gewässern erreicht werden  	</a:t>
            </a:r>
            <a:endParaRPr lang="de-DE" sz="2400" dirty="0"/>
          </a:p>
          <a:p>
            <a:r>
              <a:rPr lang="de-DE" sz="2400" dirty="0" smtClean="0"/>
              <a:t>Verwaltungstechnische und rechtliche Hürden </a:t>
            </a:r>
            <a:r>
              <a:rPr lang="de-DE" sz="2400" b="1" dirty="0" smtClean="0"/>
              <a:t>sollten</a:t>
            </a:r>
            <a:r>
              <a:rPr lang="de-DE" sz="2400" dirty="0" smtClean="0"/>
              <a:t> bei der Umsetzung der WRRL keine Rolle spielen</a:t>
            </a:r>
          </a:p>
          <a:p>
            <a:r>
              <a:rPr lang="de-DE" sz="2400" dirty="0" smtClean="0"/>
              <a:t>Verstärkte Zusammenarbeit und Abstimmung aller Institutionen erforderlich</a:t>
            </a:r>
          </a:p>
          <a:p>
            <a:endParaRPr lang="de-DE" dirty="0"/>
          </a:p>
        </p:txBody>
      </p:sp>
      <p:pic>
        <p:nvPicPr>
          <p:cNvPr id="4" name="Picture 4" descr="NLWKN-Logo-Endfassungklei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43693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1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76375" y="333375"/>
            <a:ext cx="6481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Niedersächsischer Landesbetrieb für Wasserwirtschaft, Küsten- und Naturschutz</a:t>
            </a:r>
          </a:p>
        </p:txBody>
      </p:sp>
      <p:pic>
        <p:nvPicPr>
          <p:cNvPr id="4100" name="Picture 4" descr="NLWKN-Logo-Endfassungklein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43693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323850" y="64531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323850" y="908050"/>
            <a:ext cx="0" cy="554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7" name="Picture 11" descr="Landeswapp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7191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4" y="1124744"/>
            <a:ext cx="1452156" cy="1513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56" y="1628800"/>
            <a:ext cx="3384376" cy="4481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851293" cy="1670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75" y="1607015"/>
            <a:ext cx="1379365" cy="2003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027412"/>
            <a:ext cx="1851293" cy="1531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74" y="3790720"/>
            <a:ext cx="1379365" cy="1855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27" y="4797152"/>
            <a:ext cx="1738798" cy="1410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93062" y="1192857"/>
            <a:ext cx="1379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Kartenbeispiele: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399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50" y="4941168"/>
            <a:ext cx="1169938" cy="1656184"/>
          </a:xfrm>
          <a:prstGeom prst="rect">
            <a:avLst/>
          </a:prstGeom>
          <a:ln w="127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sx="1000" sy="1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0" h="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647" y="1700808"/>
            <a:ext cx="8207375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de-DE" sz="2000" b="1" dirty="0" smtClean="0"/>
              <a:t>Merkblatt zum Maßnahmen begleitenden Monitoring </a:t>
            </a:r>
            <a:br>
              <a:rPr lang="de-DE" sz="2000" b="1" dirty="0" smtClean="0"/>
            </a:br>
            <a:r>
              <a:rPr lang="de-DE" sz="2000" b="1" dirty="0" smtClean="0"/>
              <a:t>„Biologische Erfolgskontrolle hydromorphologischer Maßnahmen an Fließgewässern“</a:t>
            </a:r>
            <a:endParaRPr lang="de-DE" sz="3200" b="1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3997" y="2852936"/>
            <a:ext cx="822960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z="180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de-DE" sz="200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de-DE" sz="2000" smtClean="0"/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504371" y="2852936"/>
            <a:ext cx="7916201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1F497D"/>
                </a:solidFill>
              </a:rPr>
              <a:t>Worum geht es?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dirty="0" smtClean="0"/>
              <a:t>Maßnahmen sind das Mittel zum Erreichen des guten Zustands der Gewässer. Um zu erkennen, ob Maßnahmen zielgerichtet wirken und maßgeblich zur Beseitigung der festgestellten Defizite beitragen, sind Erfolgskontrollen zwingend notwendig.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dirty="0" smtClean="0"/>
              <a:t>Das Merkblatt richtet sich an Fachleute und Maßnahmenträger und gibt Hinweise, wie ein repräsentatives Maßnahmen begleitendendes biologisches Monitoring zu gestalten ist. 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DE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4249" y="980728"/>
            <a:ext cx="8496300" cy="578334"/>
          </a:xfrm>
          <a:prstGeom prst="rect">
            <a:avLst/>
          </a:prstGeom>
          <a:gradFill rotWithShape="1">
            <a:gsLst>
              <a:gs pos="0">
                <a:srgbClr val="3366FF">
                  <a:alpha val="70000"/>
                </a:srgbClr>
              </a:gs>
              <a:gs pos="50000">
                <a:schemeClr val="bg1"/>
              </a:gs>
              <a:gs pos="100000">
                <a:srgbClr val="3366FF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400" dirty="0" smtClean="0">
                <a:solidFill>
                  <a:schemeClr val="tx2"/>
                </a:solidFill>
              </a:rPr>
              <a:t>Veröffentlichungen</a:t>
            </a:r>
            <a:endParaRPr lang="de-DE" sz="2400" dirty="0">
              <a:solidFill>
                <a:schemeClr val="tx2"/>
              </a:solidFill>
            </a:endParaRPr>
          </a:p>
        </p:txBody>
      </p:sp>
      <p:pic>
        <p:nvPicPr>
          <p:cNvPr id="7" name="Picture 4" descr="NLWKN-Logo-Endfassungklein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0649"/>
            <a:ext cx="1017587" cy="5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900113" y="2420938"/>
          <a:ext cx="7751762" cy="2376487"/>
        </p:xfrm>
        <a:graphic>
          <a:graphicData uri="http://schemas.openxmlformats.org/drawingml/2006/table">
            <a:tbl>
              <a:tblPr firstRow="1" firstCol="1" bandRow="1"/>
              <a:tblGrid>
                <a:gridCol w="2717803"/>
                <a:gridCol w="5033959"/>
              </a:tblGrid>
              <a:tr h="2376487">
                <a:tc>
                  <a:txBody>
                    <a:bodyPr/>
                    <a:lstStyle/>
                    <a:p>
                      <a:pPr marL="0">
                        <a:lnSpc>
                          <a:spcPts val="141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de-DE" sz="1600" b="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>
                        <a:lnSpc>
                          <a:spcPts val="14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Beispiel Gewässerstruktur:</a:t>
                      </a:r>
                    </a:p>
                    <a:p>
                      <a:pPr marL="0">
                        <a:lnSpc>
                          <a:spcPts val="141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Untersuchungsfrequenz</a:t>
                      </a:r>
                      <a:endParaRPr lang="de-DE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778" marR="177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ts val="141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b="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60363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de-DE" sz="16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MZB/Makrophyten</a:t>
                      </a:r>
                      <a:r>
                        <a:rPr lang="de-DE" sz="16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 i.</a:t>
                      </a:r>
                      <a:r>
                        <a:rPr lang="de-DE" sz="1600" b="0" spc="-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6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d.</a:t>
                      </a:r>
                      <a:r>
                        <a:rPr lang="de-DE" sz="1600" b="0" spc="-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6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R. alle 3 Jahre, erstmals 2–3 Jahre nach Maßnahmenumsetzung (in Abhängigkeit von der Gewässerdynamik bzw. Maßnahme) </a:t>
                      </a:r>
                    </a:p>
                    <a:p>
                      <a:pPr marL="360363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Fische i.</a:t>
                      </a:r>
                      <a:r>
                        <a:rPr lang="de-DE" sz="1600" b="0" spc="-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6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d.</a:t>
                      </a:r>
                      <a:r>
                        <a:rPr lang="de-DE" sz="1600" b="0" spc="-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6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R. alle 2 Jahre; in Abhängigkeit von der Maßnahme evtl. bereits im gleichen oder folgenden Jahr</a:t>
                      </a:r>
                    </a:p>
                  </a:txBody>
                  <a:tcPr marL="71746" marR="71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29703" name="Rechteck 8"/>
          <p:cNvSpPr>
            <a:spLocks noChangeArrowheads="1"/>
          </p:cNvSpPr>
          <p:nvPr/>
        </p:nvSpPr>
        <p:spPr bwMode="auto">
          <a:xfrm>
            <a:off x="684213" y="1090613"/>
            <a:ext cx="7775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/>
              <a:t>In dem Merkblatt werden zusätzlich Angaben für die biologischen Komponenten wie Anzahl der Messstellen/Messstrecken und Untersuchungshäufigkeit und -dauer gemacht. </a:t>
            </a:r>
          </a:p>
        </p:txBody>
      </p:sp>
      <p:pic>
        <p:nvPicPr>
          <p:cNvPr id="2970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4508500"/>
            <a:ext cx="24796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LWKN-Logo-Endfassungklei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0649"/>
            <a:ext cx="1017587" cy="5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2000" kern="1200" dirty="0" smtClean="0">
                <a:solidFill>
                  <a:srgbClr val="1F497D"/>
                </a:solidFill>
              </a:rPr>
              <a:t>Was </a:t>
            </a:r>
            <a:r>
              <a:rPr lang="de-DE" sz="2000" kern="1200" dirty="0">
                <a:solidFill>
                  <a:srgbClr val="1F497D"/>
                </a:solidFill>
              </a:rPr>
              <a:t>ist zu tun</a:t>
            </a:r>
            <a:r>
              <a:rPr lang="de-DE" sz="2000" kern="1200" dirty="0" smtClean="0">
                <a:solidFill>
                  <a:srgbClr val="1F497D"/>
                </a:solidFill>
              </a:rPr>
              <a:t>?</a:t>
            </a:r>
          </a:p>
          <a:p>
            <a:pPr marL="200025" indent="0">
              <a:spcBef>
                <a:spcPts val="0"/>
              </a:spcBef>
              <a:buNone/>
              <a:defRPr/>
            </a:pPr>
            <a:endParaRPr lang="de-DE" sz="1800" dirty="0" smtClean="0"/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Eine Erfolgskontrolle zur Effektivität von</a:t>
            </a:r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hydromorphologischen Maßnahmen sollte </a:t>
            </a:r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Bestandteil der Maßnahmenplanung und </a:t>
            </a:r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Maßnahmendurchführung sein </a:t>
            </a:r>
          </a:p>
          <a:p>
            <a:pPr marL="200025" indent="0">
              <a:spcBef>
                <a:spcPts val="0"/>
              </a:spcBef>
              <a:buNone/>
              <a:defRPr/>
            </a:pPr>
            <a:endParaRPr lang="de-DE" sz="1800" dirty="0" smtClean="0"/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Nicht jede Maßnahme kann kontrolliert</a:t>
            </a:r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Werden</a:t>
            </a:r>
          </a:p>
          <a:p>
            <a:pPr marL="200025" indent="0">
              <a:spcBef>
                <a:spcPts val="0"/>
              </a:spcBef>
              <a:buNone/>
              <a:defRPr/>
            </a:pPr>
            <a:endParaRPr lang="de-DE" sz="1800" dirty="0" smtClean="0"/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Für Rückfragen zur sinnvollen Maßnahmen-</a:t>
            </a:r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err="1" smtClean="0"/>
              <a:t>überwachung</a:t>
            </a:r>
            <a:r>
              <a:rPr lang="de-DE" sz="1800" dirty="0" smtClean="0"/>
              <a:t> und zu Einzelheiten der </a:t>
            </a:r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Erfolgskontrolle (Auswahl, Umfang) stehen</a:t>
            </a:r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Ansprechpartner im NLWKN, </a:t>
            </a:r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Geschäftsbereich III und im LAVES, Dezernat </a:t>
            </a:r>
          </a:p>
          <a:p>
            <a:pPr marL="200025" indent="0">
              <a:spcBef>
                <a:spcPts val="0"/>
              </a:spcBef>
              <a:buNone/>
              <a:defRPr/>
            </a:pPr>
            <a:r>
              <a:rPr lang="de-DE" sz="1800" dirty="0" smtClean="0"/>
              <a:t>Binnenfischerei zur Verfügung.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de-DE" dirty="0" smtClean="0">
              <a:solidFill>
                <a:srgbClr val="1F497D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sz="2000" dirty="0" smtClean="0">
                <a:solidFill>
                  <a:srgbClr val="1F497D"/>
                </a:solidFill>
              </a:rPr>
              <a:t/>
            </a:r>
            <a:br>
              <a:rPr lang="de-DE" sz="2000" dirty="0" smtClean="0">
                <a:solidFill>
                  <a:srgbClr val="1F497D"/>
                </a:solidFill>
              </a:rPr>
            </a:br>
            <a:r>
              <a:rPr lang="de-DE" sz="2000" dirty="0" smtClean="0"/>
              <a:t>Merkblatt beim NLWKN bestellen!</a:t>
            </a:r>
          </a:p>
          <a:p>
            <a:pPr marL="0" indent="0">
              <a:buFontTx/>
              <a:buNone/>
              <a:defRPr/>
            </a:pPr>
            <a:endParaRPr lang="de-DE" dirty="0" smtClean="0">
              <a:solidFill>
                <a:srgbClr val="1F497D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294174" cy="4653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 descr="NLWKN-Logo-Endfassungklei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0649"/>
            <a:ext cx="1017587" cy="5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50912"/>
            <a:ext cx="8229600" cy="49291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b="1" dirty="0"/>
              <a:t>Studie zur </a:t>
            </a:r>
            <a:r>
              <a:rPr lang="de-DE" sz="2000" b="1" dirty="0" smtClean="0"/>
              <a:t>Sandbelastung</a:t>
            </a:r>
          </a:p>
          <a:p>
            <a:pPr marL="0" indent="0">
              <a:buNone/>
              <a:defRPr/>
            </a:pPr>
            <a:endParaRPr lang="de-DE" sz="2000" b="1" dirty="0"/>
          </a:p>
          <a:p>
            <a:pPr marL="0" indent="0">
              <a:buNone/>
              <a:defRPr/>
            </a:pPr>
            <a:r>
              <a:rPr lang="de-DE" sz="2000" dirty="0"/>
              <a:t>Ganz geringer Rücklauf: redaktionelle Änderungen und Hinweis auf Grenzen den Studie</a:t>
            </a:r>
            <a:r>
              <a:rPr lang="de-DE" sz="2000" dirty="0" smtClean="0"/>
              <a:t>.</a:t>
            </a:r>
          </a:p>
          <a:p>
            <a:pPr marL="0" indent="0">
              <a:buNone/>
              <a:defRPr/>
            </a:pPr>
            <a:r>
              <a:rPr lang="de-DE" sz="2000" dirty="0" smtClean="0"/>
              <a:t>Die aktualisierte Fassung ist demnächst auf der Homepage des NLWKN zu finden.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000" b="1" dirty="0" smtClean="0"/>
              <a:t>Eine Studie zur Feinsediment-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000" b="1" dirty="0" err="1" smtClean="0"/>
              <a:t>belastung</a:t>
            </a:r>
            <a:r>
              <a:rPr lang="de-DE" sz="2000" b="1" dirty="0" smtClean="0"/>
              <a:t> wird erstellt</a:t>
            </a:r>
            <a:endParaRPr lang="de-DE" sz="2000" b="1" dirty="0"/>
          </a:p>
          <a:p>
            <a:pPr marL="0" indent="0">
              <a:buNone/>
              <a:defRPr/>
            </a:pPr>
            <a:endParaRPr lang="de-DE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7434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NLWKN-Logo-Endfassungklein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0649"/>
            <a:ext cx="1017587" cy="5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201" y="1844824"/>
            <a:ext cx="8229600" cy="4353347"/>
          </a:xfrm>
        </p:spPr>
        <p:txBody>
          <a:bodyPr>
            <a:normAutofit lnSpcReduction="10000"/>
          </a:bodyPr>
          <a:lstStyle/>
          <a:p>
            <a:endParaRPr lang="de-DE" sz="2000" dirty="0" smtClean="0"/>
          </a:p>
          <a:p>
            <a:r>
              <a:rPr lang="de-DE" sz="2000" dirty="0" smtClean="0"/>
              <a:t>Verschiedene Veröffentlichungen zu den Themen des Bereiches Grundwasser wie zum Beispiel </a:t>
            </a:r>
          </a:p>
          <a:p>
            <a:pPr lvl="1"/>
            <a:r>
              <a:rPr lang="de-DE" dirty="0" smtClean="0"/>
              <a:t>Nitratausträge unter Wald,</a:t>
            </a:r>
          </a:p>
          <a:p>
            <a:pPr lvl="1"/>
            <a:endParaRPr lang="de-DE" sz="1000" dirty="0" smtClean="0"/>
          </a:p>
          <a:p>
            <a:pPr lvl="1"/>
            <a:r>
              <a:rPr lang="de-DE" dirty="0" smtClean="0"/>
              <a:t>Niedersächsisches Modell- und </a:t>
            </a:r>
            <a:br>
              <a:rPr lang="de-DE" dirty="0" smtClean="0"/>
            </a:br>
            <a:r>
              <a:rPr lang="de-DE" dirty="0" smtClean="0"/>
              <a:t>Pilotvorhaben: Energiepflanzenanbau,</a:t>
            </a:r>
          </a:p>
          <a:p>
            <a:pPr lvl="1"/>
            <a:endParaRPr lang="de-DE" sz="1000" dirty="0" smtClean="0"/>
          </a:p>
          <a:p>
            <a:pPr lvl="1"/>
            <a:r>
              <a:rPr lang="de-DE" dirty="0" smtClean="0"/>
              <a:t>Trinkwasserschutzkooperationen in </a:t>
            </a:r>
            <a:br>
              <a:rPr lang="de-DE" dirty="0" smtClean="0"/>
            </a:br>
            <a:r>
              <a:rPr lang="de-DE" dirty="0" smtClean="0"/>
              <a:t>Niedersachsen.</a:t>
            </a:r>
          </a:p>
          <a:p>
            <a:pPr lvl="1"/>
            <a:endParaRPr lang="de-DE" dirty="0" smtClean="0"/>
          </a:p>
          <a:p>
            <a:r>
              <a:rPr lang="de-DE" sz="2000" dirty="0" smtClean="0"/>
              <a:t>Bezug </a:t>
            </a:r>
            <a:r>
              <a:rPr lang="de-DE" sz="2000" dirty="0" smtClean="0">
                <a:solidFill>
                  <a:srgbClr val="1F497D"/>
                </a:solidFill>
              </a:rPr>
              <a:t>www.webshop.nlwkn.niedersachsen.de</a:t>
            </a:r>
          </a:p>
          <a:p>
            <a:pPr marL="57150" indent="0">
              <a:buNone/>
            </a:pPr>
            <a:endParaRPr lang="de-DE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386" y="1593900"/>
            <a:ext cx="8207375" cy="792162"/>
          </a:xfrm>
        </p:spPr>
        <p:txBody>
          <a:bodyPr/>
          <a:lstStyle/>
          <a:p>
            <a:pPr algn="l" eaLnBrk="1" hangingPunct="1"/>
            <a:r>
              <a:rPr lang="de-DE" sz="2000" b="1" dirty="0" smtClean="0"/>
              <a:t>Grundwasser – die Reihe</a:t>
            </a:r>
            <a:endParaRPr lang="de-DE" sz="32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2243050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NLWKN-Logo-Endfassungklei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677"/>
            <a:ext cx="1017587" cy="5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44824"/>
            <a:ext cx="8189664" cy="43527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000" dirty="0" smtClean="0"/>
              <a:t>Die Ausstellung besteht aus 6 allgemeinen </a:t>
            </a:r>
            <a:r>
              <a:rPr lang="de-DE" sz="2000" dirty="0" err="1" smtClean="0"/>
              <a:t>RollUp</a:t>
            </a:r>
            <a:r>
              <a:rPr lang="de-DE" sz="2000" dirty="0" smtClean="0"/>
              <a:t>-Bannern zur landesweiten Nutzung ( Leihgabe) z.B. bei</a:t>
            </a:r>
          </a:p>
          <a:p>
            <a:pPr marL="0" indent="0">
              <a:buNone/>
              <a:defRPr/>
            </a:pPr>
            <a:r>
              <a:rPr lang="de-DE" sz="2000" dirty="0" smtClean="0"/>
              <a:t>Landkreisverwaltungen</a:t>
            </a:r>
          </a:p>
          <a:p>
            <a:pPr marL="0" indent="0">
              <a:buNone/>
              <a:defRPr/>
            </a:pPr>
            <a:r>
              <a:rPr lang="de-DE" sz="2000" dirty="0" smtClean="0"/>
              <a:t>an Schulen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000" dirty="0" smtClean="0"/>
              <a:t>zu Gewässertagen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000" dirty="0" smtClean="0"/>
              <a:t>Vorlagen zum Erstellen von regionalen </a:t>
            </a:r>
            <a:r>
              <a:rPr lang="de-DE" sz="2000" dirty="0" err="1" smtClean="0"/>
              <a:t>RollUp-Bannenr</a:t>
            </a:r>
            <a:r>
              <a:rPr lang="de-DE" sz="2000" dirty="0" smtClean="0"/>
              <a:t> können zur Verfügung gestellt werden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000" dirty="0" smtClean="0"/>
              <a:t>Regionale Banner: z.B. für die GK 27/39 und 28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DE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000" dirty="0" smtClean="0"/>
              <a:t>Ansprechpartner: NLWKN oder http://wasserblick.net/servlet/is/82401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8517104" y="6524128"/>
            <a:ext cx="45719" cy="645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647" y="872714"/>
            <a:ext cx="8496300" cy="828093"/>
          </a:xfrm>
          <a:prstGeom prst="rect">
            <a:avLst/>
          </a:prstGeom>
          <a:gradFill rotWithShape="1">
            <a:gsLst>
              <a:gs pos="0">
                <a:srgbClr val="3366FF">
                  <a:alpha val="70000"/>
                </a:srgbClr>
              </a:gs>
              <a:gs pos="50000">
                <a:schemeClr val="bg1"/>
              </a:gs>
              <a:gs pos="100000">
                <a:srgbClr val="3366FF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400" dirty="0" smtClean="0">
                <a:solidFill>
                  <a:schemeClr val="tx2"/>
                </a:solidFill>
              </a:rPr>
              <a:t>Wanderausstellung zur EG-WRRL</a:t>
            </a:r>
            <a:endParaRPr lang="de-DE" sz="2400" dirty="0">
              <a:solidFill>
                <a:schemeClr val="tx2"/>
              </a:solidFill>
            </a:endParaRPr>
          </a:p>
        </p:txBody>
      </p:sp>
      <p:pic>
        <p:nvPicPr>
          <p:cNvPr id="10" name="Picture 4" descr="NLWKN-Logo-Endfassungklei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0649"/>
            <a:ext cx="1017587" cy="5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76375" y="333375"/>
            <a:ext cx="6481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Niedersächsischer Landesbetrieb für Wasserwirtschaft, Küsten- und Naturschutz</a:t>
            </a:r>
          </a:p>
        </p:txBody>
      </p:sp>
      <p:pic>
        <p:nvPicPr>
          <p:cNvPr id="4100" name="Picture 4" descr="NLWKN-Logo-Endfassungklein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43693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323850" y="64531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323850" y="908050"/>
            <a:ext cx="0" cy="554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7" name="Picture 11" descr="Landeswapp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7191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1723444"/>
            <a:ext cx="734481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am 20.11.2012 in Hameln</a:t>
            </a:r>
          </a:p>
          <a:p>
            <a:endParaRPr lang="de-DE" dirty="0"/>
          </a:p>
          <a:p>
            <a:r>
              <a:rPr lang="de-DE" b="1" dirty="0" smtClean="0"/>
              <a:t>GK Weser-Nethe, Weser-Emmer, Weser-</a:t>
            </a:r>
            <a:r>
              <a:rPr lang="de-DE" b="1" dirty="0" err="1" smtClean="0"/>
              <a:t>Meerbach</a:t>
            </a:r>
            <a:r>
              <a:rPr lang="de-DE" b="1" dirty="0" smtClean="0"/>
              <a:t>; Große Aue </a:t>
            </a:r>
          </a:p>
          <a:p>
            <a:endParaRPr lang="de-DE" dirty="0"/>
          </a:p>
          <a:p>
            <a:r>
              <a:rPr lang="de-DE" dirty="0" smtClean="0"/>
              <a:t>Tagesordnung: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Maßnahmenumsetzung an der Weser und ihren Zuflüssen in Niedersachsen (NLWKN)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Potenziale </a:t>
            </a:r>
            <a:r>
              <a:rPr lang="de-DE" dirty="0"/>
              <a:t>für die Maßnahmenumsetzung an der Weser (UIH)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Situation der Fischpopulation in der Weser (LAVES)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Möglichkeiten der Maßnahmenumsetzung an der Bundeswasserstraße (WSD)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Diskussion</a:t>
            </a:r>
          </a:p>
          <a:p>
            <a:endParaRPr lang="de-DE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560" y="1052735"/>
            <a:ext cx="8280920" cy="576063"/>
          </a:xfrm>
          <a:prstGeom prst="rect">
            <a:avLst/>
          </a:prstGeom>
          <a:gradFill rotWithShape="1">
            <a:gsLst>
              <a:gs pos="0">
                <a:srgbClr val="3366FF">
                  <a:alpha val="70000"/>
                </a:srgbClr>
              </a:gs>
              <a:gs pos="50000">
                <a:schemeClr val="bg1"/>
              </a:gs>
              <a:gs pos="100000">
                <a:srgbClr val="3366FF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000" dirty="0" smtClean="0">
                <a:solidFill>
                  <a:schemeClr val="tx2"/>
                </a:solidFill>
              </a:rPr>
              <a:t>Veranstaltung zur Maßnahmenumsetzung an der Weser und ihren Zuflüssen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Bildschirmpräsentation (4:3)</PresentationFormat>
  <Paragraphs>103</Paragraphs>
  <Slides>13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PowerPoint-Präsentation</vt:lpstr>
      <vt:lpstr>PowerPoint-Präsentation</vt:lpstr>
      <vt:lpstr>Merkblatt zum Maßnahmen begleitenden Monitoring  „Biologische Erfolgskontrolle hydromorphologischer Maßnahmen an Fließgewässern“</vt:lpstr>
      <vt:lpstr>PowerPoint-Präsentation</vt:lpstr>
      <vt:lpstr>PowerPoint-Präsentation</vt:lpstr>
      <vt:lpstr>PowerPoint-Präsentation</vt:lpstr>
      <vt:lpstr>Grundwasser – die Reihe</vt:lpstr>
      <vt:lpstr>PowerPoint-Präsentation</vt:lpstr>
      <vt:lpstr>PowerPoint-Präsentation</vt:lpstr>
      <vt:lpstr>PowerPoint-Präsentation</vt:lpstr>
      <vt:lpstr>Maßnahmenplanung und Umsetzung in Niedersachsen</vt:lpstr>
      <vt:lpstr>Zusammenfassung der Handlungsempfehlung für Wasserkörper 12001 (Entwurf), Beispiele: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Merkblatt zum Maßnahmen begleitenden Monitoring  „Biologische Erfolgskontrolle hydromorphologischer Maßnahmen an Fließgewässern“</dc:title>
  <dc:creator>Hannig, Petra</dc:creator>
  <cp:lastModifiedBy>Hannig, Petra</cp:lastModifiedBy>
  <cp:revision>15</cp:revision>
  <cp:lastPrinted>2012-11-22T13:25:27Z</cp:lastPrinted>
  <dcterms:created xsi:type="dcterms:W3CDTF">2012-11-22T12:29:48Z</dcterms:created>
  <dcterms:modified xsi:type="dcterms:W3CDTF">2012-11-27T07:11:50Z</dcterms:modified>
</cp:coreProperties>
</file>